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58" r:id="rId4"/>
    <p:sldId id="259" r:id="rId5"/>
    <p:sldId id="256" r:id="rId6"/>
    <p:sldId id="262" r:id="rId7"/>
    <p:sldId id="264" r:id="rId8"/>
    <p:sldId id="260" r:id="rId9"/>
    <p:sldId id="261" r:id="rId10"/>
    <p:sldId id="265" r:id="rId11"/>
    <p:sldId id="266" r:id="rId12"/>
    <p:sldId id="267" r:id="rId13"/>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5" d="100"/>
          <a:sy n="95" d="100"/>
        </p:scale>
        <p:origin x="-654"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DD2F54-656C-494D-8E27-5C39B7ACFBB8}" type="datetimeFigureOut">
              <a:rPr lang="en-US" smtClean="0"/>
              <a:pPr/>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F2C91-A39A-49BB-ADD0-0EEAADD435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D2F54-656C-494D-8E27-5C39B7ACFBB8}" type="datetimeFigureOut">
              <a:rPr lang="en-US" smtClean="0"/>
              <a:pPr/>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F2C91-A39A-49BB-ADD0-0EEAADD435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D2F54-656C-494D-8E27-5C39B7ACFBB8}" type="datetimeFigureOut">
              <a:rPr lang="en-US" smtClean="0"/>
              <a:pPr/>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F2C91-A39A-49BB-ADD0-0EEAADD435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D2F54-656C-494D-8E27-5C39B7ACFBB8}" type="datetimeFigureOut">
              <a:rPr lang="en-US" smtClean="0"/>
              <a:pPr/>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F2C91-A39A-49BB-ADD0-0EEAADD435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DD2F54-656C-494D-8E27-5C39B7ACFBB8}" type="datetimeFigureOut">
              <a:rPr lang="en-US" smtClean="0"/>
              <a:pPr/>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F2C91-A39A-49BB-ADD0-0EEAADD435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DD2F54-656C-494D-8E27-5C39B7ACFBB8}" type="datetimeFigureOut">
              <a:rPr lang="en-US" smtClean="0"/>
              <a:pPr/>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AF2C91-A39A-49BB-ADD0-0EEAADD435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DD2F54-656C-494D-8E27-5C39B7ACFBB8}" type="datetimeFigureOut">
              <a:rPr lang="en-US" smtClean="0"/>
              <a:pPr/>
              <a:t>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AF2C91-A39A-49BB-ADD0-0EEAADD435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DD2F54-656C-494D-8E27-5C39B7ACFBB8}" type="datetimeFigureOut">
              <a:rPr lang="en-US" smtClean="0"/>
              <a:pPr/>
              <a:t>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AF2C91-A39A-49BB-ADD0-0EEAADD435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DD2F54-656C-494D-8E27-5C39B7ACFBB8}" type="datetimeFigureOut">
              <a:rPr lang="en-US" smtClean="0"/>
              <a:pPr/>
              <a:t>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AF2C91-A39A-49BB-ADD0-0EEAADD435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DD2F54-656C-494D-8E27-5C39B7ACFBB8}" type="datetimeFigureOut">
              <a:rPr lang="en-US" smtClean="0"/>
              <a:pPr/>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AF2C91-A39A-49BB-ADD0-0EEAADD435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DD2F54-656C-494D-8E27-5C39B7ACFBB8}" type="datetimeFigureOut">
              <a:rPr lang="en-US" smtClean="0"/>
              <a:pPr/>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AF2C91-A39A-49BB-ADD0-0EEAADD435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2000"/>
            <a:lum/>
          </a:blip>
          <a:srcRect/>
          <a:stretch>
            <a:fillRect l="-15000" r="-1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D2F54-656C-494D-8E27-5C39B7ACFBB8}" type="datetimeFigureOut">
              <a:rPr lang="en-US" smtClean="0"/>
              <a:pPr/>
              <a:t>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AF2C91-A39A-49BB-ADD0-0EEAADD435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hyperlink" Target="http://rc.education.state.mn.us/" TargetMode="Externa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smtClean="0"/>
              <a:t>Reach Listen Learn Lead (RLLL)</a:t>
            </a:r>
            <a:endParaRPr lang="en-US" b="1" dirty="0"/>
          </a:p>
        </p:txBody>
      </p:sp>
      <p:sp>
        <p:nvSpPr>
          <p:cNvPr id="3" name="Content Placeholder 2"/>
          <p:cNvSpPr>
            <a:spLocks noGrp="1"/>
          </p:cNvSpPr>
          <p:nvPr>
            <p:ph idx="1"/>
          </p:nvPr>
        </p:nvSpPr>
        <p:spPr/>
        <p:txBody>
          <a:bodyPr/>
          <a:lstStyle/>
          <a:p>
            <a:endParaRPr lang="en-US" dirty="0"/>
          </a:p>
        </p:txBody>
      </p:sp>
      <p:pic>
        <p:nvPicPr>
          <p:cNvPr id="1026" name="Picture 2" descr="C:\Users\Walmart\Desktop\urban class room.jpg"/>
          <p:cNvPicPr>
            <a:picLocks noChangeAspect="1" noChangeArrowheads="1"/>
          </p:cNvPicPr>
          <p:nvPr/>
        </p:nvPicPr>
        <p:blipFill>
          <a:blip r:embed="rId3" cstate="print"/>
          <a:srcRect/>
          <a:stretch>
            <a:fillRect/>
          </a:stretch>
        </p:blipFill>
        <p:spPr bwMode="auto">
          <a:xfrm>
            <a:off x="1219200" y="3733800"/>
            <a:ext cx="3276600" cy="2225522"/>
          </a:xfrm>
          <a:prstGeom prst="rect">
            <a:avLst/>
          </a:prstGeom>
          <a:noFill/>
        </p:spPr>
      </p:pic>
      <p:pic>
        <p:nvPicPr>
          <p:cNvPr id="1027" name="Picture 3" descr="C:\Users\Walmart\Desktop\White Students.jpg"/>
          <p:cNvPicPr>
            <a:picLocks noChangeAspect="1" noChangeArrowheads="1"/>
          </p:cNvPicPr>
          <p:nvPr/>
        </p:nvPicPr>
        <p:blipFill>
          <a:blip r:embed="rId4" cstate="print"/>
          <a:srcRect/>
          <a:stretch>
            <a:fillRect/>
          </a:stretch>
        </p:blipFill>
        <p:spPr bwMode="auto">
          <a:xfrm>
            <a:off x="5029200" y="1371600"/>
            <a:ext cx="3543300" cy="2362200"/>
          </a:xfrm>
          <a:prstGeom prst="rect">
            <a:avLst/>
          </a:prstGeom>
          <a:noFill/>
        </p:spPr>
      </p:pic>
      <p:pic>
        <p:nvPicPr>
          <p:cNvPr id="1028" name="Picture 4" descr="C:\Users\Walmart\Desktop\MS_Experiential_Learning.jpg"/>
          <p:cNvPicPr>
            <a:picLocks noChangeAspect="1" noChangeArrowheads="1"/>
          </p:cNvPicPr>
          <p:nvPr/>
        </p:nvPicPr>
        <p:blipFill>
          <a:blip r:embed="rId5" cstate="print"/>
          <a:srcRect/>
          <a:stretch>
            <a:fillRect/>
          </a:stretch>
        </p:blipFill>
        <p:spPr bwMode="auto">
          <a:xfrm>
            <a:off x="4495801" y="3733800"/>
            <a:ext cx="4267200" cy="2868117"/>
          </a:xfrm>
          <a:prstGeom prst="rect">
            <a:avLst/>
          </a:prstGeom>
          <a:noFill/>
        </p:spPr>
      </p:pic>
      <p:pic>
        <p:nvPicPr>
          <p:cNvPr id="1029" name="Picture 5" descr="C:\Users\Walmart\Desktop\city kids.jpg"/>
          <p:cNvPicPr>
            <a:picLocks noChangeAspect="1" noChangeArrowheads="1"/>
          </p:cNvPicPr>
          <p:nvPr/>
        </p:nvPicPr>
        <p:blipFill>
          <a:blip r:embed="rId6" cstate="print"/>
          <a:srcRect/>
          <a:stretch>
            <a:fillRect/>
          </a:stretch>
        </p:blipFill>
        <p:spPr bwMode="auto">
          <a:xfrm>
            <a:off x="698500" y="1371600"/>
            <a:ext cx="4330700" cy="2362200"/>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7924800" cy="5562600"/>
          </a:xfrm>
        </p:spPr>
        <p:txBody>
          <a:bodyPr>
            <a:normAutofit lnSpcReduction="10000"/>
          </a:bodyPr>
          <a:lstStyle/>
          <a:p>
            <a:pPr marL="0" indent="0">
              <a:buNone/>
            </a:pPr>
            <a:r>
              <a:rPr lang="en-US" sz="2800" b="1" dirty="0" smtClean="0"/>
              <a:t>Step 3 - LEARN </a:t>
            </a:r>
          </a:p>
          <a:p>
            <a:pPr marL="0" indent="0">
              <a:buNone/>
            </a:pPr>
            <a:r>
              <a:rPr lang="en-US" sz="2800" dirty="0" smtClean="0"/>
              <a:t>Learning from each other requires inquiry and listening.  However it can not end there.  Real learning comes through reflection, debriefing, and guided discussions that will occur in their own classroom.  </a:t>
            </a:r>
          </a:p>
          <a:p>
            <a:pPr marL="0" indent="0">
              <a:buNone/>
            </a:pPr>
            <a:r>
              <a:rPr lang="en-US" sz="2800" dirty="0" smtClean="0"/>
              <a:t>Critical role of the classroom teacher:</a:t>
            </a:r>
          </a:p>
          <a:p>
            <a:pPr lvl="1"/>
            <a:r>
              <a:rPr lang="en-US" sz="2400" dirty="0" smtClean="0"/>
              <a:t>Listen to feedback of the students and be ready with deeper questions regarding what they are learning through the exchange.  </a:t>
            </a:r>
          </a:p>
          <a:p>
            <a:pPr lvl="1"/>
            <a:r>
              <a:rPr lang="en-US" sz="2400" dirty="0"/>
              <a:t>G</a:t>
            </a:r>
            <a:r>
              <a:rPr lang="en-US" sz="2400" dirty="0" smtClean="0"/>
              <a:t>ently challenge their students when </a:t>
            </a:r>
            <a:r>
              <a:rPr lang="en-US" sz="2400" dirty="0" smtClean="0"/>
              <a:t>appropriate. </a:t>
            </a:r>
            <a:r>
              <a:rPr lang="en-US" sz="2400" dirty="0" smtClean="0"/>
              <a:t>Teachers then guide them in generating further questions or topics of discussion they would like to ask when the two classes next meet.     </a:t>
            </a:r>
            <a:endParaRPr lang="en-US" sz="2400" dirty="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7924800" cy="6172200"/>
          </a:xfrm>
        </p:spPr>
        <p:txBody>
          <a:bodyPr>
            <a:normAutofit fontScale="92500" lnSpcReduction="10000"/>
          </a:bodyPr>
          <a:lstStyle/>
          <a:p>
            <a:pPr marL="0" indent="0">
              <a:buNone/>
            </a:pPr>
            <a:r>
              <a:rPr lang="en-US" sz="2800" b="1" dirty="0" smtClean="0"/>
              <a:t>Step 4 – LEAD</a:t>
            </a:r>
          </a:p>
          <a:p>
            <a:pPr marL="57150" indent="0">
              <a:buNone/>
            </a:pPr>
            <a:r>
              <a:rPr lang="en-US" sz="3100" b="1" dirty="0"/>
              <a:t>RLLL participation, fosters future leaders through:</a:t>
            </a:r>
          </a:p>
          <a:p>
            <a:pPr lvl="1"/>
            <a:r>
              <a:rPr lang="en-US" sz="2700" dirty="0"/>
              <a:t>Opportunities to develop leadership skills </a:t>
            </a:r>
            <a:endParaRPr lang="en-US" sz="2700" dirty="0" smtClean="0"/>
          </a:p>
          <a:p>
            <a:pPr lvl="2"/>
            <a:r>
              <a:rPr lang="en-US" sz="1900" dirty="0" smtClean="0"/>
              <a:t>Strengthen ability </a:t>
            </a:r>
            <a:r>
              <a:rPr lang="en-US" sz="1900" dirty="0"/>
              <a:t>to listen and understand differing point of views, even when they disagree.   </a:t>
            </a:r>
          </a:p>
          <a:p>
            <a:pPr lvl="2"/>
            <a:r>
              <a:rPr lang="en-US" sz="1900" dirty="0"/>
              <a:t>C</a:t>
            </a:r>
            <a:r>
              <a:rPr lang="en-US" sz="1900" dirty="0" smtClean="0"/>
              <a:t>learly </a:t>
            </a:r>
            <a:r>
              <a:rPr lang="en-US" sz="1900" dirty="0"/>
              <a:t>articulate own ideas and point of view to others, maybe even strangers.  </a:t>
            </a:r>
          </a:p>
          <a:p>
            <a:pPr lvl="1"/>
            <a:r>
              <a:rPr lang="en-US" sz="2700" dirty="0"/>
              <a:t>Becoming advocates for what is just and right</a:t>
            </a:r>
          </a:p>
          <a:p>
            <a:pPr lvl="1"/>
            <a:r>
              <a:rPr lang="en-US" sz="2700" dirty="0" smtClean="0"/>
              <a:t>Developing </a:t>
            </a:r>
            <a:r>
              <a:rPr lang="en-US" sz="2700" dirty="0"/>
              <a:t>empathy towards those they have not previously known</a:t>
            </a:r>
          </a:p>
          <a:p>
            <a:pPr marL="57150" indent="0">
              <a:buNone/>
            </a:pPr>
            <a:r>
              <a:rPr lang="en-US" sz="3100" dirty="0" smtClean="0"/>
              <a:t>Example: Exchange ambassadors (beyond online)</a:t>
            </a:r>
          </a:p>
          <a:p>
            <a:pPr marL="914400" lvl="1" indent="-457200"/>
            <a:r>
              <a:rPr lang="en-US" sz="2300" dirty="0" smtClean="0"/>
              <a:t>Physical exchange between the two classes.  “Ambassadors” could spend time in the other class/school/community learning first hand the culture of that community</a:t>
            </a:r>
          </a:p>
          <a:p>
            <a:pPr marL="914400" lvl="1" indent="-457200"/>
            <a:r>
              <a:rPr lang="en-US" sz="2300" dirty="0" smtClean="0"/>
              <a:t>Debrief what they have learned during this </a:t>
            </a:r>
            <a:r>
              <a:rPr lang="en-US" sz="2300" dirty="0"/>
              <a:t>time with </a:t>
            </a:r>
            <a:r>
              <a:rPr lang="en-US" sz="2300" dirty="0" smtClean="0"/>
              <a:t>“home” </a:t>
            </a:r>
            <a:r>
              <a:rPr lang="en-US" sz="2300" dirty="0"/>
              <a:t>students </a:t>
            </a: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smtClean="0"/>
              <a:t>Benefits and Outcomes of RLLL</a:t>
            </a:r>
            <a:endParaRPr lang="en-US" b="1" dirty="0"/>
          </a:p>
        </p:txBody>
      </p:sp>
      <p:sp>
        <p:nvSpPr>
          <p:cNvPr id="3" name="Content Placeholder 2"/>
          <p:cNvSpPr>
            <a:spLocks noGrp="1"/>
          </p:cNvSpPr>
          <p:nvPr>
            <p:ph idx="1"/>
          </p:nvPr>
        </p:nvSpPr>
        <p:spPr>
          <a:xfrm>
            <a:off x="762000" y="990600"/>
            <a:ext cx="7696200" cy="5715000"/>
          </a:xfrm>
        </p:spPr>
        <p:txBody>
          <a:bodyPr>
            <a:normAutofit fontScale="77500" lnSpcReduction="20000"/>
          </a:bodyPr>
          <a:lstStyle/>
          <a:p>
            <a:r>
              <a:rPr lang="en-US" sz="2800" b="1" u="sng" dirty="0"/>
              <a:t>S</a:t>
            </a:r>
            <a:r>
              <a:rPr lang="en-US" sz="2800" b="1" u="sng" dirty="0" smtClean="0"/>
              <a:t>tate Standards </a:t>
            </a:r>
            <a:r>
              <a:rPr lang="en-US" sz="2800" dirty="0" smtClean="0"/>
              <a:t>in </a:t>
            </a:r>
            <a:r>
              <a:rPr lang="en-US" sz="2800" dirty="0"/>
              <a:t>Social Studies, English/Language Arts, Writing, Fine Arts, Etc.  </a:t>
            </a:r>
            <a:r>
              <a:rPr lang="en-US" sz="2800" dirty="0" smtClean="0"/>
              <a:t>(dependent </a:t>
            </a:r>
            <a:r>
              <a:rPr lang="en-US" sz="2800" dirty="0"/>
              <a:t>on how the teachers personalize the exchange for their </a:t>
            </a:r>
            <a:r>
              <a:rPr lang="en-US" sz="2800" dirty="0" smtClean="0"/>
              <a:t>specific classroom/needs).</a:t>
            </a:r>
            <a:endParaRPr lang="en-US" sz="2800" dirty="0"/>
          </a:p>
          <a:p>
            <a:r>
              <a:rPr lang="en-US" sz="2800" dirty="0"/>
              <a:t>Students who will become the next generations leaders, will have developed a more positive sense about others who are different and help create a more inclusive society/ country as opposed to today's current direction.</a:t>
            </a:r>
          </a:p>
          <a:p>
            <a:r>
              <a:rPr lang="en-US" sz="2800" dirty="0" smtClean="0"/>
              <a:t>Opportunities to go outside of the classroom (both virtually and physically) to learn from and about others, rather than making assumptions.</a:t>
            </a:r>
          </a:p>
          <a:p>
            <a:r>
              <a:rPr lang="en-US" sz="2800" dirty="0"/>
              <a:t>Opportunity to visit a new community and school and meet students and others they have only met previously on line, which has it’s limitations</a:t>
            </a:r>
            <a:r>
              <a:rPr lang="en-US" sz="2800" dirty="0" smtClean="0"/>
              <a:t>.</a:t>
            </a:r>
            <a:endParaRPr lang="en-US" sz="2800" dirty="0"/>
          </a:p>
          <a:p>
            <a:r>
              <a:rPr lang="en-US" sz="2800" dirty="0" smtClean="0"/>
              <a:t>Students are given the chance to lift up their own culture, lifestyle, and teach others about who they are.</a:t>
            </a:r>
          </a:p>
          <a:p>
            <a:r>
              <a:rPr lang="en-US" sz="2800" dirty="0" smtClean="0"/>
              <a:t>In reverse, students will learn about other cultures and viewpoints.</a:t>
            </a:r>
          </a:p>
          <a:p>
            <a:endParaRPr lang="en-US" sz="2800" dirty="0" smtClean="0"/>
          </a:p>
          <a:p>
            <a:endParaRPr lang="en-US" sz="2800" dirty="0" smtClean="0"/>
          </a:p>
          <a:p>
            <a:endParaRPr lang="en-US" dirty="0" smtClean="0"/>
          </a:p>
          <a:p>
            <a:endParaRPr lang="en-US" dirty="0" smtClean="0"/>
          </a:p>
          <a:p>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800" b="1" dirty="0" smtClean="0"/>
              <a:t>Why we need “Reach, Listen, Learn, Lead”?</a:t>
            </a:r>
            <a:endParaRPr lang="en-US" sz="3800" b="1" dirty="0"/>
          </a:p>
        </p:txBody>
      </p:sp>
      <p:sp>
        <p:nvSpPr>
          <p:cNvPr id="3" name="Content Placeholder 2"/>
          <p:cNvSpPr>
            <a:spLocks noGrp="1"/>
          </p:cNvSpPr>
          <p:nvPr>
            <p:ph idx="1"/>
          </p:nvPr>
        </p:nvSpPr>
        <p:spPr>
          <a:xfrm>
            <a:off x="685800" y="1219200"/>
            <a:ext cx="7620000" cy="4876800"/>
          </a:xfrm>
        </p:spPr>
        <p:txBody>
          <a:bodyPr/>
          <a:lstStyle/>
          <a:p>
            <a:pPr marL="0" indent="0">
              <a:buNone/>
            </a:pPr>
            <a:r>
              <a:rPr lang="en-US" sz="2400" dirty="0" smtClean="0"/>
              <a:t>With a national discussion focused on how our country has become a more divided nation, a new opportunity opens up to reach out and understand each other. Whether it has been a divide between minority communities and law enforcement or rural and urban centers or political affiliation, this divide is unhealthy for the democracy of our nation.  If we are willing to reach out and listen to others we can then learn and lead.  President Obama said it so eloquently in his farewell address to the nation:</a:t>
            </a:r>
            <a:endParaRPr lang="en-US" sz="2400"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05800" cy="6172200"/>
          </a:xfrm>
        </p:spPr>
        <p:txBody>
          <a:bodyPr>
            <a:normAutofit fontScale="92500" lnSpcReduction="20000"/>
          </a:bodyPr>
          <a:lstStyle/>
          <a:p>
            <a:pPr>
              <a:buNone/>
            </a:pPr>
            <a:r>
              <a:rPr lang="en-US" sz="3800" dirty="0"/>
              <a:t>	</a:t>
            </a:r>
            <a:r>
              <a:rPr lang="en-US" sz="3800" dirty="0" smtClean="0"/>
              <a:t>“</a:t>
            </a:r>
            <a:r>
              <a:rPr lang="en-US" sz="2600" dirty="0" smtClean="0"/>
              <a:t>That </a:t>
            </a:r>
            <a:r>
              <a:rPr lang="en-US" sz="2600" dirty="0"/>
              <a:t>is what our Constitution and highest ideals require.</a:t>
            </a:r>
          </a:p>
          <a:p>
            <a:pPr>
              <a:buNone/>
            </a:pPr>
            <a:r>
              <a:rPr lang="en-US" sz="2600" dirty="0" smtClean="0"/>
              <a:t>	</a:t>
            </a:r>
          </a:p>
          <a:p>
            <a:pPr>
              <a:buNone/>
            </a:pPr>
            <a:r>
              <a:rPr lang="en-US" sz="2600" dirty="0"/>
              <a:t>	</a:t>
            </a:r>
            <a:r>
              <a:rPr lang="en-US" sz="2600" dirty="0" smtClean="0"/>
              <a:t>But </a:t>
            </a:r>
            <a:r>
              <a:rPr lang="en-US" sz="2600" dirty="0"/>
              <a:t>laws alone won’t be enough. Hearts must change. It won’t change overnight. Social attitudes oftentimes take generations to change. But if our democracy is to work the way it should in this increasingly diverse nation, then each one of us need to try to heed the advice of a great character in American fiction, Atticus Finch, who said </a:t>
            </a:r>
            <a:r>
              <a:rPr lang="en-US" sz="2600" b="1" dirty="0"/>
              <a:t>“You never really understand a person until you consider things from his point of view, until you climb into his skin and walk around in it</a:t>
            </a:r>
            <a:r>
              <a:rPr lang="en-US" sz="2600" b="1" dirty="0" smtClean="0"/>
              <a:t>.”…</a:t>
            </a:r>
            <a:endParaRPr lang="en-US" sz="2600" b="1" dirty="0"/>
          </a:p>
          <a:p>
            <a:pPr>
              <a:buNone/>
            </a:pPr>
            <a:r>
              <a:rPr lang="en-US" sz="2600" dirty="0" smtClean="0"/>
              <a:t>	</a:t>
            </a:r>
          </a:p>
          <a:p>
            <a:pPr>
              <a:buNone/>
            </a:pPr>
            <a:r>
              <a:rPr lang="en-US" sz="2600" dirty="0"/>
              <a:t>	</a:t>
            </a:r>
            <a:r>
              <a:rPr lang="en-US" sz="2600" dirty="0" smtClean="0"/>
              <a:t>So </a:t>
            </a:r>
            <a:r>
              <a:rPr lang="en-US" sz="2600" dirty="0"/>
              <a:t>regardless of the station we occupy; we all have to try harder; we all have to start with the premise that each of our fellow citizens loves this country just as much as we do; that they value hard work and family just like we do; that their children are just as curious and hopeful and worthy of love as our own</a:t>
            </a:r>
            <a:r>
              <a:rPr lang="en-US" sz="2600" dirty="0" smtClean="0"/>
              <a:t>.”</a:t>
            </a:r>
            <a:endParaRPr lang="en-US" sz="2600" dirty="0"/>
          </a:p>
          <a:p>
            <a:pPr>
              <a:buNone/>
            </a:pPr>
            <a:r>
              <a:rPr lang="en-US" sz="2600" dirty="0" smtClean="0"/>
              <a:t>					</a:t>
            </a:r>
            <a:r>
              <a:rPr lang="en-US" sz="2600" b="1" dirty="0" smtClean="0"/>
              <a:t>President Barak Obama</a:t>
            </a:r>
            <a:endParaRPr lang="en-US" sz="2600" b="1" dirty="0"/>
          </a:p>
          <a:p>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untymaprb1024 (2).jpg"/>
          <p:cNvPicPr>
            <a:picLocks noGrp="1" noChangeAspect="1"/>
          </p:cNvPicPr>
          <p:nvPr>
            <p:ph idx="1"/>
          </p:nvPr>
        </p:nvPicPr>
        <p:blipFill>
          <a:blip r:embed="rId3" cstate="print"/>
          <a:stretch>
            <a:fillRect/>
          </a:stretch>
        </p:blipFill>
        <p:spPr>
          <a:xfrm>
            <a:off x="609600" y="1447800"/>
            <a:ext cx="8017431" cy="5410200"/>
          </a:xfrm>
        </p:spPr>
      </p:pic>
      <p:sp>
        <p:nvSpPr>
          <p:cNvPr id="6" name="TextBox 5"/>
          <p:cNvSpPr txBox="1"/>
          <p:nvPr/>
        </p:nvSpPr>
        <p:spPr>
          <a:xfrm>
            <a:off x="0" y="381000"/>
            <a:ext cx="9144000" cy="646331"/>
          </a:xfrm>
          <a:prstGeom prst="rect">
            <a:avLst/>
          </a:prstGeom>
          <a:noFill/>
        </p:spPr>
        <p:txBody>
          <a:bodyPr wrap="square" rtlCol="0">
            <a:spAutoFit/>
          </a:bodyPr>
          <a:lstStyle/>
          <a:p>
            <a:pPr algn="ctr"/>
            <a:r>
              <a:rPr lang="en-US" sz="3600" b="1" dirty="0" smtClean="0"/>
              <a:t>How do we turn this view of America into…</a:t>
            </a:r>
            <a:endParaRPr lang="en-US" sz="3600" b="1"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pic>
        <p:nvPicPr>
          <p:cNvPr id="2050" name="Picture 2" descr="C:\Users\Walmart\Desktop\usa flag.jpg"/>
          <p:cNvPicPr>
            <a:picLocks noChangeAspect="1" noChangeArrowheads="1"/>
          </p:cNvPicPr>
          <p:nvPr/>
        </p:nvPicPr>
        <p:blipFill>
          <a:blip r:embed="rId3" cstate="print"/>
          <a:srcRect/>
          <a:stretch>
            <a:fillRect/>
          </a:stretch>
        </p:blipFill>
        <p:spPr bwMode="auto">
          <a:xfrm>
            <a:off x="762000" y="762000"/>
            <a:ext cx="7696200" cy="5886449"/>
          </a:xfrm>
          <a:prstGeom prst="rect">
            <a:avLst/>
          </a:prstGeom>
          <a:noFill/>
        </p:spPr>
      </p:pic>
      <p:sp>
        <p:nvSpPr>
          <p:cNvPr id="5" name="TextBox 4"/>
          <p:cNvSpPr txBox="1"/>
          <p:nvPr/>
        </p:nvSpPr>
        <p:spPr>
          <a:xfrm>
            <a:off x="2438400" y="228600"/>
            <a:ext cx="3962400" cy="646331"/>
          </a:xfrm>
          <a:prstGeom prst="rect">
            <a:avLst/>
          </a:prstGeom>
          <a:noFill/>
        </p:spPr>
        <p:txBody>
          <a:bodyPr wrap="square" rtlCol="0">
            <a:spAutoFit/>
          </a:bodyPr>
          <a:lstStyle/>
          <a:p>
            <a:pPr algn="ctr"/>
            <a:r>
              <a:rPr lang="en-US" sz="3600" b="1" dirty="0" smtClean="0"/>
              <a:t>This view</a:t>
            </a:r>
            <a:endParaRPr lang="en-US" sz="3600" b="1"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lstStyle/>
          <a:p>
            <a:r>
              <a:rPr lang="en-US" b="1" dirty="0" smtClean="0"/>
              <a:t>Reach, Listen, Learn, Lead (RLLL)</a:t>
            </a:r>
            <a:endParaRPr lang="en-US" b="1" dirty="0"/>
          </a:p>
        </p:txBody>
      </p:sp>
      <p:sp>
        <p:nvSpPr>
          <p:cNvPr id="3" name="Content Placeholder 2"/>
          <p:cNvSpPr>
            <a:spLocks noGrp="1"/>
          </p:cNvSpPr>
          <p:nvPr>
            <p:ph idx="1"/>
          </p:nvPr>
        </p:nvSpPr>
        <p:spPr>
          <a:xfrm>
            <a:off x="762000" y="1371600"/>
            <a:ext cx="7620000" cy="4419600"/>
          </a:xfrm>
        </p:spPr>
        <p:txBody>
          <a:bodyPr>
            <a:normAutofit fontScale="92500"/>
          </a:bodyPr>
          <a:lstStyle/>
          <a:p>
            <a:pPr marL="0" indent="0">
              <a:buNone/>
            </a:pPr>
            <a:r>
              <a:rPr lang="en-US" sz="2600" u="sng" dirty="0" smtClean="0"/>
              <a:t>The foundational principal</a:t>
            </a:r>
            <a:r>
              <a:rPr lang="en-US" sz="2600" dirty="0" smtClean="0"/>
              <a:t>: When we get to know others  through exchange and inquiry, we are less likely to build walls and assume prejudices.  Familiarity allows more understanding and tolerance of beliefs and norms that are different from  our own.  </a:t>
            </a:r>
          </a:p>
          <a:p>
            <a:pPr marL="0" indent="0">
              <a:buNone/>
            </a:pPr>
            <a:endParaRPr lang="en-US" sz="1100" dirty="0" smtClean="0"/>
          </a:p>
          <a:p>
            <a:pPr marL="0" indent="0">
              <a:buNone/>
            </a:pPr>
            <a:r>
              <a:rPr lang="en-US" sz="2600" dirty="0" smtClean="0"/>
              <a:t>This, in turn, develops far greater critical thinking skills which are needed for a strong and healthy democracy.  As our young people become our future leaders these, skills must be developed and nurtured. </a:t>
            </a:r>
          </a:p>
          <a:p>
            <a:pPr marL="0" indent="0">
              <a:buNone/>
            </a:pPr>
            <a:endParaRPr lang="en-US" sz="1100" dirty="0" smtClean="0"/>
          </a:p>
          <a:p>
            <a:pPr marL="0" indent="0">
              <a:buNone/>
            </a:pPr>
            <a:r>
              <a:rPr lang="en-US" sz="2600" b="1" dirty="0" smtClean="0"/>
              <a:t>Reach, Listen, Learn, Lead will help develop these skills. </a:t>
            </a:r>
          </a:p>
          <a:p>
            <a:pPr marL="0" indent="0">
              <a:buNone/>
            </a:pPr>
            <a:endParaRPr lang="en-US" sz="2800" dirty="0" smtClean="0"/>
          </a:p>
          <a:p>
            <a:pPr marL="0" indent="0">
              <a:buNone/>
            </a:pPr>
            <a:endParaRPr lang="en-US" sz="2800" b="1"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How does RLLL work ?</a:t>
            </a:r>
            <a:endParaRPr lang="en-US" b="1" dirty="0"/>
          </a:p>
        </p:txBody>
      </p:sp>
      <p:sp>
        <p:nvSpPr>
          <p:cNvPr id="3" name="Content Placeholder 2"/>
          <p:cNvSpPr>
            <a:spLocks noGrp="1"/>
          </p:cNvSpPr>
          <p:nvPr>
            <p:ph idx="1"/>
          </p:nvPr>
        </p:nvSpPr>
        <p:spPr>
          <a:xfrm>
            <a:off x="333375" y="914400"/>
            <a:ext cx="8201026" cy="5334000"/>
          </a:xfrm>
        </p:spPr>
        <p:txBody>
          <a:bodyPr>
            <a:normAutofit/>
          </a:bodyPr>
          <a:lstStyle/>
          <a:p>
            <a:pPr marL="0" indent="0">
              <a:buNone/>
            </a:pPr>
            <a:r>
              <a:rPr lang="en-US" sz="2800" b="1" dirty="0" smtClean="0"/>
              <a:t>Step 1 – REACH</a:t>
            </a:r>
          </a:p>
          <a:p>
            <a:pPr marL="0" indent="0">
              <a:buNone/>
            </a:pPr>
            <a:r>
              <a:rPr lang="en-US" sz="1800" dirty="0" smtClean="0"/>
              <a:t>RLLL is </a:t>
            </a:r>
            <a:r>
              <a:rPr lang="en-US" sz="1800" dirty="0"/>
              <a:t>m</a:t>
            </a:r>
            <a:r>
              <a:rPr lang="en-US" sz="1800" dirty="0" smtClean="0"/>
              <a:t>odeled on foreign </a:t>
            </a:r>
            <a:r>
              <a:rPr lang="en-US" sz="1800" dirty="0"/>
              <a:t>exchange </a:t>
            </a:r>
            <a:r>
              <a:rPr lang="en-US" sz="1800" dirty="0" smtClean="0"/>
              <a:t>programs and the Peace </a:t>
            </a:r>
            <a:r>
              <a:rPr lang="en-US" sz="1800" dirty="0"/>
              <a:t>Corps World Wise School </a:t>
            </a:r>
            <a:r>
              <a:rPr lang="en-US" sz="1800" dirty="0" smtClean="0"/>
              <a:t>program.  It’s aimed at middle and high school age students.  It begins with a classroom or school being matched with a school of very different demographics.  </a:t>
            </a:r>
            <a:endParaRPr lang="en-US" sz="1800" dirty="0"/>
          </a:p>
        </p:txBody>
      </p:sp>
      <p:graphicFrame>
        <p:nvGraphicFramePr>
          <p:cNvPr id="4" name="Table 3"/>
          <p:cNvGraphicFramePr>
            <a:graphicFrameLocks noGrp="1"/>
          </p:cNvGraphicFramePr>
          <p:nvPr>
            <p:extLst>
              <p:ext uri="{D42A27DB-BD31-4B8C-83A1-F6EECF244321}">
                <p14:modId xmlns:p14="http://schemas.microsoft.com/office/powerpoint/2010/main" xmlns="" val="2317246790"/>
              </p:ext>
            </p:extLst>
          </p:nvPr>
        </p:nvGraphicFramePr>
        <p:xfrm>
          <a:off x="609600" y="2819400"/>
          <a:ext cx="3352800" cy="3544802"/>
        </p:xfrm>
        <a:graphic>
          <a:graphicData uri="http://schemas.openxmlformats.org/drawingml/2006/table">
            <a:tbl>
              <a:tblPr/>
              <a:tblGrid>
                <a:gridCol w="1371741"/>
                <a:gridCol w="948173"/>
                <a:gridCol w="1032886"/>
              </a:tblGrid>
              <a:tr h="271117">
                <a:tc>
                  <a:txBody>
                    <a:bodyPr/>
                    <a:lstStyle/>
                    <a:p>
                      <a:pPr algn="l" fontAlgn="b"/>
                      <a:r>
                        <a:rPr lang="en-US" sz="1400" dirty="0">
                          <a:solidFill>
                            <a:srgbClr val="777777"/>
                          </a:solidFill>
                        </a:rPr>
                        <a:t>Race/Ethnicity</a:t>
                      </a:r>
                    </a:p>
                  </a:txBody>
                  <a:tcPr marL="82658" marR="82658" marT="34441" marB="34441" anchor="b">
                    <a:lnL>
                      <a:noFill/>
                    </a:lnL>
                    <a:lnR>
                      <a:noFill/>
                    </a:lnR>
                    <a:lnT>
                      <a:noFill/>
                    </a:lnT>
                    <a:lnB>
                      <a:noFill/>
                    </a:lnB>
                  </a:tcPr>
                </a:tc>
                <a:tc>
                  <a:txBody>
                    <a:bodyPr/>
                    <a:lstStyle/>
                    <a:p>
                      <a:pPr algn="r" fontAlgn="b"/>
                      <a:r>
                        <a:rPr lang="en-US" sz="1400">
                          <a:solidFill>
                            <a:srgbClr val="777777"/>
                          </a:solidFill>
                        </a:rPr>
                        <a:t>Count</a:t>
                      </a:r>
                    </a:p>
                  </a:txBody>
                  <a:tcPr marL="82658" marR="82658" marT="34441" marB="34441" anchor="b">
                    <a:lnL>
                      <a:noFill/>
                    </a:lnL>
                    <a:lnR>
                      <a:noFill/>
                    </a:lnR>
                    <a:lnT>
                      <a:noFill/>
                    </a:lnT>
                    <a:lnB>
                      <a:noFill/>
                    </a:lnB>
                  </a:tcPr>
                </a:tc>
                <a:tc>
                  <a:txBody>
                    <a:bodyPr/>
                    <a:lstStyle/>
                    <a:p>
                      <a:pPr algn="r" fontAlgn="b"/>
                      <a:r>
                        <a:rPr lang="en-US" sz="1400">
                          <a:solidFill>
                            <a:srgbClr val="777777"/>
                          </a:solidFill>
                        </a:rPr>
                        <a:t>Percent</a:t>
                      </a:r>
                    </a:p>
                  </a:txBody>
                  <a:tcPr marL="82658" marR="82658" marT="34441" marB="34441" anchor="b">
                    <a:lnL>
                      <a:noFill/>
                    </a:lnL>
                    <a:lnR>
                      <a:noFill/>
                    </a:lnR>
                    <a:lnT>
                      <a:noFill/>
                    </a:lnT>
                    <a:lnB>
                      <a:noFill/>
                    </a:lnB>
                  </a:tcPr>
                </a:tc>
              </a:tr>
              <a:tr h="238033">
                <a:tc>
                  <a:txBody>
                    <a:bodyPr/>
                    <a:lstStyle/>
                    <a:p>
                      <a:pPr algn="l" fontAlgn="t"/>
                      <a:r>
                        <a:rPr lang="en-US" sz="1400" b="1" dirty="0"/>
                        <a:t>Hispanic/Latino</a:t>
                      </a:r>
                    </a:p>
                  </a:txBody>
                  <a:tcPr marL="82658" marR="82658" marT="17220" marB="17220">
                    <a:lnL>
                      <a:noFill/>
                    </a:lnL>
                    <a:lnR>
                      <a:noFill/>
                    </a:lnR>
                    <a:lnT>
                      <a:noFill/>
                    </a:lnT>
                    <a:lnB>
                      <a:noFill/>
                    </a:lnB>
                  </a:tcPr>
                </a:tc>
                <a:tc>
                  <a:txBody>
                    <a:bodyPr/>
                    <a:lstStyle/>
                    <a:p>
                      <a:pPr algn="r" fontAlgn="t"/>
                      <a:r>
                        <a:rPr lang="en-US" sz="1400" b="0" dirty="0"/>
                        <a:t>356</a:t>
                      </a:r>
                    </a:p>
                  </a:txBody>
                  <a:tcPr marL="82658" marR="82658" marT="17220" marB="17220">
                    <a:lnL>
                      <a:noFill/>
                    </a:lnL>
                    <a:lnR>
                      <a:noFill/>
                    </a:lnR>
                    <a:lnT>
                      <a:noFill/>
                    </a:lnT>
                    <a:lnB>
                      <a:noFill/>
                    </a:lnB>
                  </a:tcPr>
                </a:tc>
                <a:tc>
                  <a:txBody>
                    <a:bodyPr/>
                    <a:lstStyle/>
                    <a:p>
                      <a:pPr algn="r" fontAlgn="t"/>
                      <a:r>
                        <a:rPr lang="en-US" sz="1400"/>
                        <a:t>19.3%</a:t>
                      </a:r>
                    </a:p>
                  </a:txBody>
                  <a:tcPr marL="82658" marR="82658" marT="17220" marB="17220">
                    <a:lnL>
                      <a:noFill/>
                    </a:lnL>
                    <a:lnR>
                      <a:noFill/>
                    </a:lnR>
                    <a:lnT>
                      <a:noFill/>
                    </a:lnT>
                    <a:lnB>
                      <a:noFill/>
                    </a:lnB>
                  </a:tcPr>
                </a:tc>
              </a:tr>
              <a:tr h="648069">
                <a:tc>
                  <a:txBody>
                    <a:bodyPr/>
                    <a:lstStyle/>
                    <a:p>
                      <a:pPr algn="l" fontAlgn="t"/>
                      <a:r>
                        <a:rPr lang="en-US" sz="1400" b="1" dirty="0"/>
                        <a:t>American Indian/Alaska Native</a:t>
                      </a:r>
                    </a:p>
                  </a:txBody>
                  <a:tcPr marL="82658" marR="82658" marT="17220" marB="17220">
                    <a:lnL>
                      <a:noFill/>
                    </a:lnL>
                    <a:lnR>
                      <a:noFill/>
                    </a:lnR>
                    <a:lnT>
                      <a:noFill/>
                    </a:lnT>
                    <a:lnB>
                      <a:noFill/>
                    </a:lnB>
                  </a:tcPr>
                </a:tc>
                <a:tc>
                  <a:txBody>
                    <a:bodyPr/>
                    <a:lstStyle/>
                    <a:p>
                      <a:pPr algn="r" fontAlgn="t"/>
                      <a:r>
                        <a:rPr lang="en-US" sz="1400" b="0" dirty="0"/>
                        <a:t>129</a:t>
                      </a:r>
                    </a:p>
                  </a:txBody>
                  <a:tcPr marL="82658" marR="82658" marT="17220" marB="17220">
                    <a:lnL>
                      <a:noFill/>
                    </a:lnL>
                    <a:lnR>
                      <a:noFill/>
                    </a:lnR>
                    <a:lnT>
                      <a:noFill/>
                    </a:lnT>
                    <a:lnB>
                      <a:noFill/>
                    </a:lnB>
                  </a:tcPr>
                </a:tc>
                <a:tc>
                  <a:txBody>
                    <a:bodyPr/>
                    <a:lstStyle/>
                    <a:p>
                      <a:pPr algn="r" fontAlgn="t"/>
                      <a:r>
                        <a:rPr lang="en-US" sz="1400" dirty="0"/>
                        <a:t>7.0%</a:t>
                      </a:r>
                    </a:p>
                  </a:txBody>
                  <a:tcPr marL="82658" marR="82658" marT="17220" marB="17220">
                    <a:lnL>
                      <a:noFill/>
                    </a:lnL>
                    <a:lnR>
                      <a:noFill/>
                    </a:lnR>
                    <a:lnT>
                      <a:noFill/>
                    </a:lnT>
                    <a:lnB>
                      <a:noFill/>
                    </a:lnB>
                  </a:tcPr>
                </a:tc>
              </a:tr>
              <a:tr h="238033">
                <a:tc>
                  <a:txBody>
                    <a:bodyPr/>
                    <a:lstStyle/>
                    <a:p>
                      <a:pPr algn="l" fontAlgn="t"/>
                      <a:r>
                        <a:rPr lang="en-US" sz="1400" b="1" dirty="0"/>
                        <a:t>Asian</a:t>
                      </a:r>
                    </a:p>
                  </a:txBody>
                  <a:tcPr marL="82658" marR="82658" marT="17220" marB="17220">
                    <a:lnL>
                      <a:noFill/>
                    </a:lnL>
                    <a:lnR>
                      <a:noFill/>
                    </a:lnR>
                    <a:lnT>
                      <a:noFill/>
                    </a:lnT>
                    <a:lnB>
                      <a:noFill/>
                    </a:lnB>
                  </a:tcPr>
                </a:tc>
                <a:tc>
                  <a:txBody>
                    <a:bodyPr/>
                    <a:lstStyle/>
                    <a:p>
                      <a:pPr algn="r" fontAlgn="t"/>
                      <a:r>
                        <a:rPr lang="en-US" sz="1400" b="0"/>
                        <a:t>88</a:t>
                      </a:r>
                    </a:p>
                  </a:txBody>
                  <a:tcPr marL="82658" marR="82658" marT="17220" marB="17220">
                    <a:lnL>
                      <a:noFill/>
                    </a:lnL>
                    <a:lnR>
                      <a:noFill/>
                    </a:lnR>
                    <a:lnT>
                      <a:noFill/>
                    </a:lnT>
                    <a:lnB>
                      <a:noFill/>
                    </a:lnB>
                  </a:tcPr>
                </a:tc>
                <a:tc>
                  <a:txBody>
                    <a:bodyPr/>
                    <a:lstStyle/>
                    <a:p>
                      <a:pPr algn="r" fontAlgn="t"/>
                      <a:r>
                        <a:rPr lang="en-US" sz="1400" dirty="0"/>
                        <a:t>4.8%</a:t>
                      </a:r>
                    </a:p>
                  </a:txBody>
                  <a:tcPr marL="82658" marR="82658" marT="17220" marB="17220">
                    <a:lnL>
                      <a:noFill/>
                    </a:lnL>
                    <a:lnR>
                      <a:noFill/>
                    </a:lnR>
                    <a:lnT>
                      <a:noFill/>
                    </a:lnT>
                    <a:lnB>
                      <a:noFill/>
                    </a:lnB>
                  </a:tcPr>
                </a:tc>
              </a:tr>
              <a:tr h="442983">
                <a:tc>
                  <a:txBody>
                    <a:bodyPr/>
                    <a:lstStyle/>
                    <a:p>
                      <a:pPr algn="l" fontAlgn="t"/>
                      <a:r>
                        <a:rPr lang="en-US" sz="1400" b="1"/>
                        <a:t>Black/African American</a:t>
                      </a:r>
                    </a:p>
                  </a:txBody>
                  <a:tcPr marL="82658" marR="82658" marT="17220" marB="17220">
                    <a:lnL>
                      <a:noFill/>
                    </a:lnL>
                    <a:lnR>
                      <a:noFill/>
                    </a:lnR>
                    <a:lnT>
                      <a:noFill/>
                    </a:lnT>
                    <a:lnB>
                      <a:noFill/>
                    </a:lnB>
                  </a:tcPr>
                </a:tc>
                <a:tc>
                  <a:txBody>
                    <a:bodyPr/>
                    <a:lstStyle/>
                    <a:p>
                      <a:pPr algn="r" fontAlgn="t"/>
                      <a:r>
                        <a:rPr lang="en-US" sz="1400" b="0" dirty="0"/>
                        <a:t>656</a:t>
                      </a:r>
                    </a:p>
                  </a:txBody>
                  <a:tcPr marL="82658" marR="82658" marT="17220" marB="17220">
                    <a:lnL>
                      <a:noFill/>
                    </a:lnL>
                    <a:lnR>
                      <a:noFill/>
                    </a:lnR>
                    <a:lnT>
                      <a:noFill/>
                    </a:lnT>
                    <a:lnB>
                      <a:noFill/>
                    </a:lnB>
                  </a:tcPr>
                </a:tc>
                <a:tc>
                  <a:txBody>
                    <a:bodyPr/>
                    <a:lstStyle/>
                    <a:p>
                      <a:pPr algn="r" fontAlgn="t"/>
                      <a:r>
                        <a:rPr lang="en-US" sz="1400" dirty="0"/>
                        <a:t>35.5%</a:t>
                      </a:r>
                    </a:p>
                  </a:txBody>
                  <a:tcPr marL="82658" marR="82658" marT="17220" marB="17220">
                    <a:lnL>
                      <a:noFill/>
                    </a:lnL>
                    <a:lnR>
                      <a:noFill/>
                    </a:lnR>
                    <a:lnT>
                      <a:noFill/>
                    </a:lnT>
                    <a:lnB>
                      <a:noFill/>
                    </a:lnB>
                  </a:tcPr>
                </a:tc>
              </a:tr>
              <a:tr h="648069">
                <a:tc>
                  <a:txBody>
                    <a:bodyPr/>
                    <a:lstStyle/>
                    <a:p>
                      <a:pPr algn="l" fontAlgn="t"/>
                      <a:r>
                        <a:rPr lang="en-US" sz="1400" b="1"/>
                        <a:t>Native Hawaiian/Pacific Islander</a:t>
                      </a:r>
                    </a:p>
                  </a:txBody>
                  <a:tcPr marL="82658" marR="82658" marT="17220" marB="17220">
                    <a:lnL>
                      <a:noFill/>
                    </a:lnL>
                    <a:lnR>
                      <a:noFill/>
                    </a:lnR>
                    <a:lnT>
                      <a:noFill/>
                    </a:lnT>
                    <a:lnB>
                      <a:noFill/>
                    </a:lnB>
                  </a:tcPr>
                </a:tc>
                <a:tc>
                  <a:txBody>
                    <a:bodyPr/>
                    <a:lstStyle/>
                    <a:p>
                      <a:pPr algn="r" fontAlgn="t"/>
                      <a:r>
                        <a:rPr lang="en-US" sz="1400" b="0"/>
                        <a:t>1</a:t>
                      </a:r>
                    </a:p>
                  </a:txBody>
                  <a:tcPr marL="82658" marR="82658" marT="17220" marB="17220">
                    <a:lnL>
                      <a:noFill/>
                    </a:lnL>
                    <a:lnR>
                      <a:noFill/>
                    </a:lnR>
                    <a:lnT>
                      <a:noFill/>
                    </a:lnT>
                    <a:lnB>
                      <a:noFill/>
                    </a:lnB>
                  </a:tcPr>
                </a:tc>
                <a:tc>
                  <a:txBody>
                    <a:bodyPr/>
                    <a:lstStyle/>
                    <a:p>
                      <a:pPr algn="r" fontAlgn="t"/>
                      <a:r>
                        <a:rPr lang="en-US" sz="1400" dirty="0"/>
                        <a:t>0.1%</a:t>
                      </a:r>
                    </a:p>
                  </a:txBody>
                  <a:tcPr marL="82658" marR="82658" marT="17220" marB="17220">
                    <a:lnL>
                      <a:noFill/>
                    </a:lnL>
                    <a:lnR>
                      <a:noFill/>
                    </a:lnR>
                    <a:lnT>
                      <a:noFill/>
                    </a:lnT>
                    <a:lnB>
                      <a:noFill/>
                    </a:lnB>
                  </a:tcPr>
                </a:tc>
              </a:tr>
              <a:tr h="238033">
                <a:tc>
                  <a:txBody>
                    <a:bodyPr/>
                    <a:lstStyle/>
                    <a:p>
                      <a:pPr algn="l" fontAlgn="t"/>
                      <a:r>
                        <a:rPr lang="en-US" sz="1400" b="1"/>
                        <a:t>White</a:t>
                      </a:r>
                    </a:p>
                  </a:txBody>
                  <a:tcPr marL="82658" marR="82658" marT="17220" marB="17220">
                    <a:lnL>
                      <a:noFill/>
                    </a:lnL>
                    <a:lnR>
                      <a:noFill/>
                    </a:lnR>
                    <a:lnT>
                      <a:noFill/>
                    </a:lnT>
                    <a:lnB>
                      <a:noFill/>
                    </a:lnB>
                  </a:tcPr>
                </a:tc>
                <a:tc>
                  <a:txBody>
                    <a:bodyPr/>
                    <a:lstStyle/>
                    <a:p>
                      <a:pPr algn="r" fontAlgn="t"/>
                      <a:r>
                        <a:rPr lang="en-US" sz="1400" b="0"/>
                        <a:t>608</a:t>
                      </a:r>
                    </a:p>
                  </a:txBody>
                  <a:tcPr marL="82658" marR="82658" marT="17220" marB="17220">
                    <a:lnL>
                      <a:noFill/>
                    </a:lnL>
                    <a:lnR>
                      <a:noFill/>
                    </a:lnR>
                    <a:lnT>
                      <a:noFill/>
                    </a:lnT>
                    <a:lnB>
                      <a:noFill/>
                    </a:lnB>
                  </a:tcPr>
                </a:tc>
                <a:tc>
                  <a:txBody>
                    <a:bodyPr/>
                    <a:lstStyle/>
                    <a:p>
                      <a:pPr algn="r" fontAlgn="t"/>
                      <a:r>
                        <a:rPr lang="en-US" sz="1400"/>
                        <a:t>32.9%</a:t>
                      </a:r>
                    </a:p>
                  </a:txBody>
                  <a:tcPr marL="82658" marR="82658" marT="17220" marB="17220">
                    <a:lnL>
                      <a:noFill/>
                    </a:lnL>
                    <a:lnR>
                      <a:noFill/>
                    </a:lnR>
                    <a:lnT>
                      <a:noFill/>
                    </a:lnT>
                    <a:lnB>
                      <a:noFill/>
                    </a:lnB>
                  </a:tcPr>
                </a:tc>
              </a:tr>
              <a:tr h="238033">
                <a:tc>
                  <a:txBody>
                    <a:bodyPr/>
                    <a:lstStyle/>
                    <a:p>
                      <a:pPr algn="l" fontAlgn="t"/>
                      <a:r>
                        <a:rPr lang="en-US" sz="1400" b="1"/>
                        <a:t>Two or More Races</a:t>
                      </a:r>
                    </a:p>
                  </a:txBody>
                  <a:tcPr marL="82658" marR="82658" marT="17220" marB="17220">
                    <a:lnL>
                      <a:noFill/>
                    </a:lnL>
                    <a:lnR>
                      <a:noFill/>
                    </a:lnR>
                    <a:lnT>
                      <a:noFill/>
                    </a:lnT>
                    <a:lnB w="19050" cap="flat" cmpd="sng" algn="ctr">
                      <a:solidFill>
                        <a:srgbClr val="EEEEEE"/>
                      </a:solidFill>
                      <a:prstDash val="solid"/>
                      <a:round/>
                      <a:headEnd type="none" w="med" len="med"/>
                      <a:tailEnd type="none" w="med" len="med"/>
                    </a:lnB>
                  </a:tcPr>
                </a:tc>
                <a:tc>
                  <a:txBody>
                    <a:bodyPr/>
                    <a:lstStyle/>
                    <a:p>
                      <a:pPr algn="r" fontAlgn="t"/>
                      <a:r>
                        <a:rPr lang="en-US" sz="1400" b="0"/>
                        <a:t>9</a:t>
                      </a:r>
                    </a:p>
                  </a:txBody>
                  <a:tcPr marL="82658" marR="82658" marT="17220" marB="17220">
                    <a:lnL>
                      <a:noFill/>
                    </a:lnL>
                    <a:lnR>
                      <a:noFill/>
                    </a:lnR>
                    <a:lnT>
                      <a:noFill/>
                    </a:lnT>
                    <a:lnB w="19050" cap="flat" cmpd="sng" algn="ctr">
                      <a:solidFill>
                        <a:srgbClr val="EEEEEE"/>
                      </a:solidFill>
                      <a:prstDash val="solid"/>
                      <a:round/>
                      <a:headEnd type="none" w="med" len="med"/>
                      <a:tailEnd type="none" w="med" len="med"/>
                    </a:lnB>
                  </a:tcPr>
                </a:tc>
                <a:tc>
                  <a:txBody>
                    <a:bodyPr/>
                    <a:lstStyle/>
                    <a:p>
                      <a:pPr algn="r" fontAlgn="t"/>
                      <a:r>
                        <a:rPr lang="en-US" sz="1400" dirty="0"/>
                        <a:t>0.5%</a:t>
                      </a:r>
                    </a:p>
                  </a:txBody>
                  <a:tcPr marL="82658" marR="82658" marT="17220" marB="17220">
                    <a:lnL>
                      <a:noFill/>
                    </a:lnL>
                    <a:lnR>
                      <a:noFill/>
                    </a:lnR>
                    <a:lnT>
                      <a:noFill/>
                    </a:lnT>
                    <a:lnB w="19050" cap="flat" cmpd="sng" algn="ctr">
                      <a:solidFill>
                        <a:srgbClr val="EEEEEE"/>
                      </a:solidFill>
                      <a:prstDash val="solid"/>
                      <a:round/>
                      <a:headEnd type="none" w="med" len="med"/>
                      <a:tailEnd type="none" w="med" len="med"/>
                    </a:lnB>
                  </a:tcPr>
                </a:tc>
              </a:tr>
              <a:tr h="238033">
                <a:tc>
                  <a:txBody>
                    <a:bodyPr/>
                    <a:lstStyle/>
                    <a:p>
                      <a:pPr algn="l" fontAlgn="t"/>
                      <a:r>
                        <a:rPr lang="en-US" sz="1400" b="1" dirty="0"/>
                        <a:t>All Students</a:t>
                      </a:r>
                    </a:p>
                  </a:txBody>
                  <a:tcPr marL="82658" marR="82658" marT="17220" marB="17220">
                    <a:lnL>
                      <a:noFill/>
                    </a:lnL>
                    <a:lnR>
                      <a:noFill/>
                    </a:lnR>
                    <a:lnT w="19050" cap="flat" cmpd="sng" algn="ctr">
                      <a:solidFill>
                        <a:srgbClr val="EEEEEE"/>
                      </a:solidFill>
                      <a:prstDash val="solid"/>
                      <a:round/>
                      <a:headEnd type="none" w="med" len="med"/>
                      <a:tailEnd type="none" w="med" len="med"/>
                    </a:lnT>
                    <a:lnB>
                      <a:noFill/>
                    </a:lnB>
                  </a:tcPr>
                </a:tc>
                <a:tc>
                  <a:txBody>
                    <a:bodyPr/>
                    <a:lstStyle/>
                    <a:p>
                      <a:pPr algn="r" fontAlgn="t"/>
                      <a:r>
                        <a:rPr lang="en-US" sz="1400" b="0"/>
                        <a:t>1,847</a:t>
                      </a:r>
                    </a:p>
                  </a:txBody>
                  <a:tcPr marL="82658" marR="82658" marT="17220" marB="17220">
                    <a:lnL>
                      <a:noFill/>
                    </a:lnL>
                    <a:lnR>
                      <a:noFill/>
                    </a:lnR>
                    <a:lnT w="19050" cap="flat" cmpd="sng" algn="ctr">
                      <a:solidFill>
                        <a:srgbClr val="EEEEEE"/>
                      </a:solidFill>
                      <a:prstDash val="solid"/>
                      <a:round/>
                      <a:headEnd type="none" w="med" len="med"/>
                      <a:tailEnd type="none" w="med" len="med"/>
                    </a:lnT>
                    <a:lnB>
                      <a:noFill/>
                    </a:lnB>
                  </a:tcPr>
                </a:tc>
                <a:tc>
                  <a:txBody>
                    <a:bodyPr/>
                    <a:lstStyle/>
                    <a:p>
                      <a:pPr algn="r" fontAlgn="t"/>
                      <a:r>
                        <a:rPr lang="en-US" sz="1400" dirty="0"/>
                        <a:t>100.0%</a:t>
                      </a:r>
                    </a:p>
                  </a:txBody>
                  <a:tcPr marL="82658" marR="82658" marT="17220" marB="17220">
                    <a:lnL>
                      <a:noFill/>
                    </a:lnL>
                    <a:lnR>
                      <a:noFill/>
                    </a:lnR>
                    <a:lnT w="19050" cap="flat" cmpd="sng" algn="ctr">
                      <a:solidFill>
                        <a:srgbClr val="EEEEEE"/>
                      </a:solidFill>
                      <a:prstDash val="solid"/>
                      <a:round/>
                      <a:headEnd type="none" w="med" len="med"/>
                      <a:tailEnd type="none" w="med" len="med"/>
                    </a:lnT>
                    <a:lnB>
                      <a:noFill/>
                    </a:lnB>
                  </a:tcPr>
                </a:tc>
              </a:tr>
            </a:tbl>
          </a:graphicData>
        </a:graphic>
      </p:graphicFrame>
      <p:sp>
        <p:nvSpPr>
          <p:cNvPr id="1026" name="AutoShape 2" descr="more information icon">
            <a:hlinkClick r:id="rId3" tooltip="click for more information"/>
          </p:cNvPr>
          <p:cNvSpPr>
            <a:spLocks noChangeAspect="1" noChangeArrowheads="1"/>
          </p:cNvSpPr>
          <p:nvPr/>
        </p:nvSpPr>
        <p:spPr bwMode="auto">
          <a:xfrm>
            <a:off x="1758950" y="-3714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7" name="AutoShape 3" descr="configure data box">
            <a:hlinkClick r:id="rId3"/>
          </p:cNvPr>
          <p:cNvSpPr>
            <a:spLocks noChangeAspect="1" noChangeArrowheads="1"/>
          </p:cNvSpPr>
          <p:nvPr/>
        </p:nvSpPr>
        <p:spPr bwMode="auto">
          <a:xfrm>
            <a:off x="28575" y="-984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914400" y="2438400"/>
            <a:ext cx="2743200" cy="381000"/>
          </a:xfrm>
          <a:prstGeom prst="rect">
            <a:avLst/>
          </a:prstGeom>
          <a:noFill/>
        </p:spPr>
        <p:txBody>
          <a:bodyPr wrap="square" rtlCol="0">
            <a:spAutoFit/>
          </a:bodyPr>
          <a:lstStyle/>
          <a:p>
            <a:pPr algn="ctr"/>
            <a:r>
              <a:rPr lang="en-US" b="1" dirty="0" smtClean="0"/>
              <a:t>School A (Urban)</a:t>
            </a:r>
            <a:endParaRPr lang="en-US" b="1" dirty="0"/>
          </a:p>
        </p:txBody>
      </p:sp>
      <p:graphicFrame>
        <p:nvGraphicFramePr>
          <p:cNvPr id="9" name="Table 8"/>
          <p:cNvGraphicFramePr>
            <a:graphicFrameLocks noGrp="1"/>
          </p:cNvGraphicFramePr>
          <p:nvPr>
            <p:extLst>
              <p:ext uri="{D42A27DB-BD31-4B8C-83A1-F6EECF244321}">
                <p14:modId xmlns:p14="http://schemas.microsoft.com/office/powerpoint/2010/main" xmlns="" val="476901771"/>
              </p:ext>
            </p:extLst>
          </p:nvPr>
        </p:nvGraphicFramePr>
        <p:xfrm>
          <a:off x="4685043" y="2813304"/>
          <a:ext cx="3962401" cy="3816096"/>
        </p:xfrm>
        <a:graphic>
          <a:graphicData uri="http://schemas.openxmlformats.org/drawingml/2006/table">
            <a:tbl>
              <a:tblPr/>
              <a:tblGrid>
                <a:gridCol w="1621217"/>
                <a:gridCol w="1120350"/>
                <a:gridCol w="1220834"/>
              </a:tblGrid>
              <a:tr h="317840">
                <a:tc>
                  <a:txBody>
                    <a:bodyPr/>
                    <a:lstStyle/>
                    <a:p>
                      <a:pPr marL="0" marR="0">
                        <a:lnSpc>
                          <a:spcPct val="115000"/>
                        </a:lnSpc>
                        <a:spcBef>
                          <a:spcPts val="0"/>
                        </a:spcBef>
                        <a:spcAft>
                          <a:spcPts val="0"/>
                        </a:spcAft>
                      </a:pPr>
                      <a:r>
                        <a:rPr lang="en-US" sz="1400" b="1" dirty="0">
                          <a:solidFill>
                            <a:srgbClr val="777777"/>
                          </a:solidFill>
                          <a:latin typeface="+mn-lt"/>
                          <a:ea typeface="Times New Roman"/>
                          <a:cs typeface="Times New Roman"/>
                        </a:rPr>
                        <a:t>Race/Ethnicity</a:t>
                      </a:r>
                      <a:endParaRPr lang="en-US" sz="1400" dirty="0">
                        <a:latin typeface="+mn-lt"/>
                        <a:ea typeface="Calibri"/>
                        <a:cs typeface="Times New Roman"/>
                      </a:endParaRPr>
                    </a:p>
                  </a:txBody>
                  <a:tcPr marL="76200" marR="76200" marT="38100" marB="38100" anchor="b">
                    <a:lnL>
                      <a:noFill/>
                    </a:lnL>
                    <a:lnR>
                      <a:noFill/>
                    </a:lnR>
                    <a:lnT>
                      <a:noFill/>
                    </a:lnT>
                    <a:lnB>
                      <a:noFill/>
                    </a:lnB>
                  </a:tcPr>
                </a:tc>
                <a:tc>
                  <a:txBody>
                    <a:bodyPr/>
                    <a:lstStyle/>
                    <a:p>
                      <a:pPr marL="0" marR="0" algn="r">
                        <a:lnSpc>
                          <a:spcPct val="115000"/>
                        </a:lnSpc>
                        <a:spcBef>
                          <a:spcPts val="0"/>
                        </a:spcBef>
                        <a:spcAft>
                          <a:spcPts val="0"/>
                        </a:spcAft>
                      </a:pPr>
                      <a:r>
                        <a:rPr lang="en-US" sz="1400" b="1">
                          <a:solidFill>
                            <a:srgbClr val="777777"/>
                          </a:solidFill>
                          <a:latin typeface="+mn-lt"/>
                          <a:ea typeface="Times New Roman"/>
                          <a:cs typeface="Times New Roman"/>
                        </a:rPr>
                        <a:t>Count</a:t>
                      </a:r>
                      <a:endParaRPr lang="en-US" sz="1400">
                        <a:latin typeface="+mn-lt"/>
                        <a:ea typeface="Calibri"/>
                        <a:cs typeface="Times New Roman"/>
                      </a:endParaRPr>
                    </a:p>
                  </a:txBody>
                  <a:tcPr marL="76200" marR="76200" marT="38100" marB="38100" anchor="b">
                    <a:lnL>
                      <a:noFill/>
                    </a:lnL>
                    <a:lnR>
                      <a:noFill/>
                    </a:lnR>
                    <a:lnT>
                      <a:noFill/>
                    </a:lnT>
                    <a:lnB>
                      <a:noFill/>
                    </a:lnB>
                  </a:tcPr>
                </a:tc>
                <a:tc>
                  <a:txBody>
                    <a:bodyPr/>
                    <a:lstStyle/>
                    <a:p>
                      <a:pPr marL="0" marR="0" algn="r">
                        <a:lnSpc>
                          <a:spcPct val="115000"/>
                        </a:lnSpc>
                        <a:spcBef>
                          <a:spcPts val="0"/>
                        </a:spcBef>
                        <a:spcAft>
                          <a:spcPts val="0"/>
                        </a:spcAft>
                      </a:pPr>
                      <a:r>
                        <a:rPr lang="en-US" sz="1400" b="1">
                          <a:solidFill>
                            <a:srgbClr val="777777"/>
                          </a:solidFill>
                          <a:latin typeface="+mn-lt"/>
                          <a:ea typeface="Times New Roman"/>
                          <a:cs typeface="Times New Roman"/>
                        </a:rPr>
                        <a:t>Percent</a:t>
                      </a:r>
                      <a:endParaRPr lang="en-US" sz="1400">
                        <a:latin typeface="+mn-lt"/>
                        <a:ea typeface="Calibri"/>
                        <a:cs typeface="Times New Roman"/>
                      </a:endParaRPr>
                    </a:p>
                  </a:txBody>
                  <a:tcPr marL="76200" marR="76200" marT="38100" marB="38100" anchor="b">
                    <a:lnL>
                      <a:noFill/>
                    </a:lnL>
                    <a:lnR>
                      <a:noFill/>
                    </a:lnR>
                    <a:lnT>
                      <a:noFill/>
                    </a:lnT>
                    <a:lnB>
                      <a:noFill/>
                    </a:lnB>
                  </a:tcPr>
                </a:tc>
              </a:tr>
              <a:tr h="280181">
                <a:tc>
                  <a:txBody>
                    <a:bodyPr/>
                    <a:lstStyle/>
                    <a:p>
                      <a:pPr marL="0" marR="0">
                        <a:lnSpc>
                          <a:spcPct val="115000"/>
                        </a:lnSpc>
                        <a:spcBef>
                          <a:spcPts val="0"/>
                        </a:spcBef>
                        <a:spcAft>
                          <a:spcPts val="0"/>
                        </a:spcAft>
                      </a:pPr>
                      <a:r>
                        <a:rPr lang="en-US" sz="1400" b="1" dirty="0">
                          <a:latin typeface="+mn-lt"/>
                          <a:ea typeface="Times New Roman"/>
                          <a:cs typeface="Times New Roman"/>
                        </a:rPr>
                        <a:t>Hispanic/Latino</a:t>
                      </a:r>
                      <a:endParaRPr lang="en-US" sz="1400" dirty="0">
                        <a:latin typeface="+mn-lt"/>
                        <a:ea typeface="Calibri"/>
                        <a:cs typeface="Times New Roman"/>
                      </a:endParaRPr>
                    </a:p>
                  </a:txBody>
                  <a:tcPr marL="76200" marR="76200" marT="19050" marB="19050">
                    <a:lnL>
                      <a:noFill/>
                    </a:lnL>
                    <a:lnR>
                      <a:noFill/>
                    </a:lnR>
                    <a:lnT>
                      <a:noFill/>
                    </a:lnT>
                    <a:lnB>
                      <a:noFill/>
                    </a:lnB>
                  </a:tcPr>
                </a:tc>
                <a:tc>
                  <a:txBody>
                    <a:bodyPr/>
                    <a:lstStyle/>
                    <a:p>
                      <a:pPr marL="0" marR="0" algn="r">
                        <a:lnSpc>
                          <a:spcPct val="115000"/>
                        </a:lnSpc>
                        <a:spcBef>
                          <a:spcPts val="0"/>
                        </a:spcBef>
                        <a:spcAft>
                          <a:spcPts val="0"/>
                        </a:spcAft>
                      </a:pPr>
                      <a:r>
                        <a:rPr lang="en-US" sz="1400" dirty="0">
                          <a:latin typeface="+mn-lt"/>
                          <a:ea typeface="Times New Roman"/>
                          <a:cs typeface="Times New Roman"/>
                        </a:rPr>
                        <a:t>14</a:t>
                      </a:r>
                      <a:endParaRPr lang="en-US" sz="1400" dirty="0">
                        <a:latin typeface="+mn-lt"/>
                        <a:ea typeface="Calibri"/>
                        <a:cs typeface="Times New Roman"/>
                      </a:endParaRPr>
                    </a:p>
                  </a:txBody>
                  <a:tcPr marL="76200" marR="76200" marT="19050" marB="19050">
                    <a:lnL>
                      <a:noFill/>
                    </a:lnL>
                    <a:lnR>
                      <a:noFill/>
                    </a:lnR>
                    <a:lnT>
                      <a:noFill/>
                    </a:lnT>
                    <a:lnB>
                      <a:noFill/>
                    </a:lnB>
                  </a:tcPr>
                </a:tc>
                <a:tc>
                  <a:txBody>
                    <a:bodyPr/>
                    <a:lstStyle/>
                    <a:p>
                      <a:pPr marL="0" marR="0" algn="r">
                        <a:lnSpc>
                          <a:spcPct val="115000"/>
                        </a:lnSpc>
                        <a:spcBef>
                          <a:spcPts val="0"/>
                        </a:spcBef>
                        <a:spcAft>
                          <a:spcPts val="0"/>
                        </a:spcAft>
                      </a:pPr>
                      <a:r>
                        <a:rPr lang="en-US" sz="1400">
                          <a:latin typeface="+mn-lt"/>
                          <a:ea typeface="Times New Roman"/>
                          <a:cs typeface="Times New Roman"/>
                        </a:rPr>
                        <a:t>3.3%</a:t>
                      </a:r>
                      <a:endParaRPr lang="en-US" sz="1400">
                        <a:latin typeface="+mn-lt"/>
                        <a:ea typeface="Calibri"/>
                        <a:cs typeface="Times New Roman"/>
                      </a:endParaRPr>
                    </a:p>
                  </a:txBody>
                  <a:tcPr marL="76200" marR="76200" marT="19050" marB="19050">
                    <a:lnL>
                      <a:noFill/>
                    </a:lnL>
                    <a:lnR>
                      <a:noFill/>
                    </a:lnR>
                    <a:lnT>
                      <a:noFill/>
                    </a:lnT>
                    <a:lnB>
                      <a:noFill/>
                    </a:lnB>
                  </a:tcPr>
                </a:tc>
              </a:tr>
              <a:tr h="765226">
                <a:tc>
                  <a:txBody>
                    <a:bodyPr/>
                    <a:lstStyle/>
                    <a:p>
                      <a:pPr marL="0" marR="0">
                        <a:lnSpc>
                          <a:spcPct val="115000"/>
                        </a:lnSpc>
                        <a:spcBef>
                          <a:spcPts val="0"/>
                        </a:spcBef>
                        <a:spcAft>
                          <a:spcPts val="0"/>
                        </a:spcAft>
                      </a:pPr>
                      <a:r>
                        <a:rPr lang="en-US" sz="1400" b="1" dirty="0">
                          <a:latin typeface="+mn-lt"/>
                          <a:ea typeface="Times New Roman"/>
                          <a:cs typeface="Times New Roman"/>
                        </a:rPr>
                        <a:t>American Indian/Alaska Native</a:t>
                      </a:r>
                      <a:endParaRPr lang="en-US" sz="1400" dirty="0">
                        <a:latin typeface="+mn-lt"/>
                        <a:ea typeface="Calibri"/>
                        <a:cs typeface="Times New Roman"/>
                      </a:endParaRPr>
                    </a:p>
                  </a:txBody>
                  <a:tcPr marL="76200" marR="76200" marT="19050" marB="19050">
                    <a:lnL>
                      <a:noFill/>
                    </a:lnL>
                    <a:lnR>
                      <a:noFill/>
                    </a:lnR>
                    <a:lnT>
                      <a:noFill/>
                    </a:lnT>
                    <a:lnB>
                      <a:noFill/>
                    </a:lnB>
                  </a:tcPr>
                </a:tc>
                <a:tc>
                  <a:txBody>
                    <a:bodyPr/>
                    <a:lstStyle/>
                    <a:p>
                      <a:pPr marL="0" marR="0" algn="r">
                        <a:lnSpc>
                          <a:spcPct val="115000"/>
                        </a:lnSpc>
                        <a:spcBef>
                          <a:spcPts val="0"/>
                        </a:spcBef>
                        <a:spcAft>
                          <a:spcPts val="0"/>
                        </a:spcAft>
                      </a:pPr>
                      <a:r>
                        <a:rPr lang="en-US" sz="1400" dirty="0">
                          <a:latin typeface="+mn-lt"/>
                          <a:ea typeface="Times New Roman"/>
                          <a:cs typeface="Times New Roman"/>
                        </a:rPr>
                        <a:t>23</a:t>
                      </a:r>
                      <a:endParaRPr lang="en-US" sz="1400" dirty="0">
                        <a:latin typeface="+mn-lt"/>
                        <a:ea typeface="Calibri"/>
                        <a:cs typeface="Times New Roman"/>
                      </a:endParaRPr>
                    </a:p>
                  </a:txBody>
                  <a:tcPr marL="76200" marR="76200" marT="19050" marB="19050">
                    <a:lnL>
                      <a:noFill/>
                    </a:lnL>
                    <a:lnR>
                      <a:noFill/>
                    </a:lnR>
                    <a:lnT>
                      <a:noFill/>
                    </a:lnT>
                    <a:lnB>
                      <a:noFill/>
                    </a:lnB>
                  </a:tcPr>
                </a:tc>
                <a:tc>
                  <a:txBody>
                    <a:bodyPr/>
                    <a:lstStyle/>
                    <a:p>
                      <a:pPr marL="0" marR="0" algn="r">
                        <a:lnSpc>
                          <a:spcPct val="115000"/>
                        </a:lnSpc>
                        <a:spcBef>
                          <a:spcPts val="0"/>
                        </a:spcBef>
                        <a:spcAft>
                          <a:spcPts val="0"/>
                        </a:spcAft>
                      </a:pPr>
                      <a:r>
                        <a:rPr lang="en-US" sz="1400" dirty="0">
                          <a:latin typeface="+mn-lt"/>
                          <a:ea typeface="Times New Roman"/>
                          <a:cs typeface="Times New Roman"/>
                        </a:rPr>
                        <a:t>5.4%</a:t>
                      </a:r>
                      <a:endParaRPr lang="en-US" sz="1400" dirty="0">
                        <a:latin typeface="+mn-lt"/>
                        <a:ea typeface="Calibri"/>
                        <a:cs typeface="Times New Roman"/>
                      </a:endParaRPr>
                    </a:p>
                  </a:txBody>
                  <a:tcPr marL="76200" marR="76200" marT="19050" marB="19050">
                    <a:lnL>
                      <a:noFill/>
                    </a:lnL>
                    <a:lnR>
                      <a:noFill/>
                    </a:lnR>
                    <a:lnT>
                      <a:noFill/>
                    </a:lnT>
                    <a:lnB>
                      <a:noFill/>
                    </a:lnB>
                  </a:tcPr>
                </a:tc>
              </a:tr>
              <a:tr h="280181">
                <a:tc>
                  <a:txBody>
                    <a:bodyPr/>
                    <a:lstStyle/>
                    <a:p>
                      <a:pPr marL="0" marR="0">
                        <a:lnSpc>
                          <a:spcPct val="115000"/>
                        </a:lnSpc>
                        <a:spcBef>
                          <a:spcPts val="0"/>
                        </a:spcBef>
                        <a:spcAft>
                          <a:spcPts val="0"/>
                        </a:spcAft>
                      </a:pPr>
                      <a:r>
                        <a:rPr lang="en-US" sz="1400" b="1" dirty="0">
                          <a:latin typeface="+mn-lt"/>
                          <a:ea typeface="Times New Roman"/>
                          <a:cs typeface="Times New Roman"/>
                        </a:rPr>
                        <a:t>Asian</a:t>
                      </a:r>
                      <a:endParaRPr lang="en-US" sz="1400" dirty="0">
                        <a:latin typeface="+mn-lt"/>
                        <a:ea typeface="Calibri"/>
                        <a:cs typeface="Times New Roman"/>
                      </a:endParaRPr>
                    </a:p>
                  </a:txBody>
                  <a:tcPr marL="76200" marR="76200" marT="19050" marB="19050">
                    <a:lnL>
                      <a:noFill/>
                    </a:lnL>
                    <a:lnR>
                      <a:noFill/>
                    </a:lnR>
                    <a:lnT>
                      <a:noFill/>
                    </a:lnT>
                    <a:lnB>
                      <a:noFill/>
                    </a:lnB>
                  </a:tcPr>
                </a:tc>
                <a:tc>
                  <a:txBody>
                    <a:bodyPr/>
                    <a:lstStyle/>
                    <a:p>
                      <a:pPr marL="0" marR="0" algn="r">
                        <a:lnSpc>
                          <a:spcPct val="115000"/>
                        </a:lnSpc>
                        <a:spcBef>
                          <a:spcPts val="0"/>
                        </a:spcBef>
                        <a:spcAft>
                          <a:spcPts val="0"/>
                        </a:spcAft>
                      </a:pPr>
                      <a:r>
                        <a:rPr lang="en-US" sz="1400" dirty="0">
                          <a:latin typeface="+mn-lt"/>
                          <a:ea typeface="Times New Roman"/>
                          <a:cs typeface="Times New Roman"/>
                        </a:rPr>
                        <a:t>3</a:t>
                      </a:r>
                      <a:endParaRPr lang="en-US" sz="1400" dirty="0">
                        <a:latin typeface="+mn-lt"/>
                        <a:ea typeface="Calibri"/>
                        <a:cs typeface="Times New Roman"/>
                      </a:endParaRPr>
                    </a:p>
                  </a:txBody>
                  <a:tcPr marL="76200" marR="76200" marT="19050" marB="19050">
                    <a:lnL>
                      <a:noFill/>
                    </a:lnL>
                    <a:lnR>
                      <a:noFill/>
                    </a:lnR>
                    <a:lnT>
                      <a:noFill/>
                    </a:lnT>
                    <a:lnB>
                      <a:noFill/>
                    </a:lnB>
                  </a:tcPr>
                </a:tc>
                <a:tc>
                  <a:txBody>
                    <a:bodyPr/>
                    <a:lstStyle/>
                    <a:p>
                      <a:pPr marL="0" marR="0" algn="r">
                        <a:lnSpc>
                          <a:spcPct val="115000"/>
                        </a:lnSpc>
                        <a:spcBef>
                          <a:spcPts val="0"/>
                        </a:spcBef>
                        <a:spcAft>
                          <a:spcPts val="0"/>
                        </a:spcAft>
                      </a:pPr>
                      <a:r>
                        <a:rPr lang="en-US" sz="1400" dirty="0">
                          <a:latin typeface="+mn-lt"/>
                          <a:ea typeface="Times New Roman"/>
                          <a:cs typeface="Times New Roman"/>
                        </a:rPr>
                        <a:t>0.7%</a:t>
                      </a:r>
                      <a:endParaRPr lang="en-US" sz="1400" dirty="0">
                        <a:latin typeface="+mn-lt"/>
                        <a:ea typeface="Calibri"/>
                        <a:cs typeface="Times New Roman"/>
                      </a:endParaRPr>
                    </a:p>
                  </a:txBody>
                  <a:tcPr marL="76200" marR="76200" marT="19050" marB="19050">
                    <a:lnL>
                      <a:noFill/>
                    </a:lnL>
                    <a:lnR>
                      <a:noFill/>
                    </a:lnR>
                    <a:lnT>
                      <a:noFill/>
                    </a:lnT>
                    <a:lnB>
                      <a:noFill/>
                    </a:lnB>
                  </a:tcPr>
                </a:tc>
              </a:tr>
              <a:tr h="522703">
                <a:tc>
                  <a:txBody>
                    <a:bodyPr/>
                    <a:lstStyle/>
                    <a:p>
                      <a:pPr marL="0" marR="0">
                        <a:lnSpc>
                          <a:spcPct val="115000"/>
                        </a:lnSpc>
                        <a:spcBef>
                          <a:spcPts val="0"/>
                        </a:spcBef>
                        <a:spcAft>
                          <a:spcPts val="0"/>
                        </a:spcAft>
                      </a:pPr>
                      <a:r>
                        <a:rPr lang="en-US" sz="1400" b="1" dirty="0">
                          <a:latin typeface="+mn-lt"/>
                          <a:ea typeface="Times New Roman"/>
                          <a:cs typeface="Times New Roman"/>
                        </a:rPr>
                        <a:t>Black/African American</a:t>
                      </a:r>
                      <a:endParaRPr lang="en-US" sz="1400" dirty="0">
                        <a:latin typeface="+mn-lt"/>
                        <a:ea typeface="Calibri"/>
                        <a:cs typeface="Times New Roman"/>
                      </a:endParaRPr>
                    </a:p>
                  </a:txBody>
                  <a:tcPr marL="76200" marR="76200" marT="19050" marB="19050">
                    <a:lnL>
                      <a:noFill/>
                    </a:lnL>
                    <a:lnR>
                      <a:noFill/>
                    </a:lnR>
                    <a:lnT>
                      <a:noFill/>
                    </a:lnT>
                    <a:lnB>
                      <a:noFill/>
                    </a:lnB>
                  </a:tcPr>
                </a:tc>
                <a:tc>
                  <a:txBody>
                    <a:bodyPr/>
                    <a:lstStyle/>
                    <a:p>
                      <a:pPr marL="0" marR="0" algn="r">
                        <a:lnSpc>
                          <a:spcPct val="115000"/>
                        </a:lnSpc>
                        <a:spcBef>
                          <a:spcPts val="0"/>
                        </a:spcBef>
                        <a:spcAft>
                          <a:spcPts val="0"/>
                        </a:spcAft>
                      </a:pPr>
                      <a:r>
                        <a:rPr lang="en-US" sz="1400" dirty="0">
                          <a:latin typeface="+mn-lt"/>
                          <a:ea typeface="Times New Roman"/>
                          <a:cs typeface="Times New Roman"/>
                        </a:rPr>
                        <a:t>10</a:t>
                      </a:r>
                      <a:endParaRPr lang="en-US" sz="1400" dirty="0">
                        <a:latin typeface="+mn-lt"/>
                        <a:ea typeface="Calibri"/>
                        <a:cs typeface="Times New Roman"/>
                      </a:endParaRPr>
                    </a:p>
                  </a:txBody>
                  <a:tcPr marL="76200" marR="76200" marT="19050" marB="19050">
                    <a:lnL>
                      <a:noFill/>
                    </a:lnL>
                    <a:lnR>
                      <a:noFill/>
                    </a:lnR>
                    <a:lnT>
                      <a:noFill/>
                    </a:lnT>
                    <a:lnB>
                      <a:noFill/>
                    </a:lnB>
                  </a:tcPr>
                </a:tc>
                <a:tc>
                  <a:txBody>
                    <a:bodyPr/>
                    <a:lstStyle/>
                    <a:p>
                      <a:pPr marL="0" marR="0" algn="r">
                        <a:lnSpc>
                          <a:spcPct val="115000"/>
                        </a:lnSpc>
                        <a:spcBef>
                          <a:spcPts val="0"/>
                        </a:spcBef>
                        <a:spcAft>
                          <a:spcPts val="0"/>
                        </a:spcAft>
                      </a:pPr>
                      <a:r>
                        <a:rPr lang="en-US" sz="1400" dirty="0">
                          <a:latin typeface="+mn-lt"/>
                          <a:ea typeface="Times New Roman"/>
                          <a:cs typeface="Times New Roman"/>
                        </a:rPr>
                        <a:t>2.4%</a:t>
                      </a:r>
                      <a:endParaRPr lang="en-US" sz="1400" dirty="0">
                        <a:latin typeface="+mn-lt"/>
                        <a:ea typeface="Calibri"/>
                        <a:cs typeface="Times New Roman"/>
                      </a:endParaRPr>
                    </a:p>
                  </a:txBody>
                  <a:tcPr marL="76200" marR="76200" marT="19050" marB="19050">
                    <a:lnL>
                      <a:noFill/>
                    </a:lnL>
                    <a:lnR>
                      <a:noFill/>
                    </a:lnR>
                    <a:lnT>
                      <a:noFill/>
                    </a:lnT>
                    <a:lnB>
                      <a:noFill/>
                    </a:lnB>
                  </a:tcPr>
                </a:tc>
              </a:tr>
              <a:tr h="765226">
                <a:tc>
                  <a:txBody>
                    <a:bodyPr/>
                    <a:lstStyle/>
                    <a:p>
                      <a:pPr marL="0" marR="0">
                        <a:lnSpc>
                          <a:spcPct val="115000"/>
                        </a:lnSpc>
                        <a:spcBef>
                          <a:spcPts val="0"/>
                        </a:spcBef>
                        <a:spcAft>
                          <a:spcPts val="0"/>
                        </a:spcAft>
                      </a:pPr>
                      <a:r>
                        <a:rPr lang="en-US" sz="1400" b="1">
                          <a:latin typeface="+mn-lt"/>
                          <a:ea typeface="Times New Roman"/>
                          <a:cs typeface="Times New Roman"/>
                        </a:rPr>
                        <a:t>Native Hawaiian/Pacific Islander</a:t>
                      </a:r>
                      <a:endParaRPr lang="en-US" sz="1400">
                        <a:latin typeface="+mn-lt"/>
                        <a:ea typeface="Calibri"/>
                        <a:cs typeface="Times New Roman"/>
                      </a:endParaRPr>
                    </a:p>
                  </a:txBody>
                  <a:tcPr marL="76200" marR="76200" marT="19050" marB="19050">
                    <a:lnL>
                      <a:noFill/>
                    </a:lnL>
                    <a:lnR>
                      <a:noFill/>
                    </a:lnR>
                    <a:lnT>
                      <a:noFill/>
                    </a:lnT>
                    <a:lnB>
                      <a:noFill/>
                    </a:lnB>
                  </a:tcPr>
                </a:tc>
                <a:tc>
                  <a:txBody>
                    <a:bodyPr/>
                    <a:lstStyle/>
                    <a:p>
                      <a:pPr marL="0" marR="0" algn="r">
                        <a:lnSpc>
                          <a:spcPct val="115000"/>
                        </a:lnSpc>
                        <a:spcBef>
                          <a:spcPts val="0"/>
                        </a:spcBef>
                        <a:spcAft>
                          <a:spcPts val="0"/>
                        </a:spcAft>
                      </a:pPr>
                      <a:r>
                        <a:rPr lang="en-US" sz="1400" dirty="0">
                          <a:latin typeface="+mn-lt"/>
                          <a:ea typeface="Times New Roman"/>
                          <a:cs typeface="Times New Roman"/>
                        </a:rPr>
                        <a:t>0</a:t>
                      </a:r>
                      <a:endParaRPr lang="en-US" sz="1400" dirty="0">
                        <a:latin typeface="+mn-lt"/>
                        <a:ea typeface="Calibri"/>
                        <a:cs typeface="Times New Roman"/>
                      </a:endParaRPr>
                    </a:p>
                  </a:txBody>
                  <a:tcPr marL="76200" marR="76200" marT="19050" marB="19050">
                    <a:lnL>
                      <a:noFill/>
                    </a:lnL>
                    <a:lnR>
                      <a:noFill/>
                    </a:lnR>
                    <a:lnT>
                      <a:noFill/>
                    </a:lnT>
                    <a:lnB>
                      <a:noFill/>
                    </a:lnB>
                  </a:tcPr>
                </a:tc>
                <a:tc>
                  <a:txBody>
                    <a:bodyPr/>
                    <a:lstStyle/>
                    <a:p>
                      <a:pPr marL="0" marR="0" algn="r">
                        <a:lnSpc>
                          <a:spcPct val="115000"/>
                        </a:lnSpc>
                        <a:spcBef>
                          <a:spcPts val="0"/>
                        </a:spcBef>
                        <a:spcAft>
                          <a:spcPts val="0"/>
                        </a:spcAft>
                      </a:pPr>
                      <a:r>
                        <a:rPr lang="en-US" sz="1400" dirty="0">
                          <a:latin typeface="+mn-lt"/>
                          <a:ea typeface="Times New Roman"/>
                          <a:cs typeface="Times New Roman"/>
                        </a:rPr>
                        <a:t>0.0%</a:t>
                      </a:r>
                      <a:endParaRPr lang="en-US" sz="1400" dirty="0">
                        <a:latin typeface="+mn-lt"/>
                        <a:ea typeface="Calibri"/>
                        <a:cs typeface="Times New Roman"/>
                      </a:endParaRPr>
                    </a:p>
                  </a:txBody>
                  <a:tcPr marL="76200" marR="76200" marT="19050" marB="19050">
                    <a:lnL>
                      <a:noFill/>
                    </a:lnL>
                    <a:lnR>
                      <a:noFill/>
                    </a:lnR>
                    <a:lnT>
                      <a:noFill/>
                    </a:lnT>
                    <a:lnB>
                      <a:noFill/>
                    </a:lnB>
                  </a:tcPr>
                </a:tc>
              </a:tr>
              <a:tr h="280181">
                <a:tc>
                  <a:txBody>
                    <a:bodyPr/>
                    <a:lstStyle/>
                    <a:p>
                      <a:pPr marL="0" marR="0">
                        <a:lnSpc>
                          <a:spcPct val="115000"/>
                        </a:lnSpc>
                        <a:spcBef>
                          <a:spcPts val="0"/>
                        </a:spcBef>
                        <a:spcAft>
                          <a:spcPts val="0"/>
                        </a:spcAft>
                      </a:pPr>
                      <a:r>
                        <a:rPr lang="en-US" sz="1400" b="1">
                          <a:latin typeface="+mn-lt"/>
                          <a:ea typeface="Times New Roman"/>
                          <a:cs typeface="Times New Roman"/>
                        </a:rPr>
                        <a:t>White</a:t>
                      </a:r>
                      <a:endParaRPr lang="en-US" sz="1400">
                        <a:latin typeface="+mn-lt"/>
                        <a:ea typeface="Calibri"/>
                        <a:cs typeface="Times New Roman"/>
                      </a:endParaRPr>
                    </a:p>
                  </a:txBody>
                  <a:tcPr marL="76200" marR="76200" marT="19050" marB="19050">
                    <a:lnL>
                      <a:noFill/>
                    </a:lnL>
                    <a:lnR>
                      <a:noFill/>
                    </a:lnR>
                    <a:lnT>
                      <a:noFill/>
                    </a:lnT>
                    <a:lnB>
                      <a:noFill/>
                    </a:lnB>
                  </a:tcPr>
                </a:tc>
                <a:tc>
                  <a:txBody>
                    <a:bodyPr/>
                    <a:lstStyle/>
                    <a:p>
                      <a:pPr marL="0" marR="0" algn="r">
                        <a:lnSpc>
                          <a:spcPct val="115000"/>
                        </a:lnSpc>
                        <a:spcBef>
                          <a:spcPts val="0"/>
                        </a:spcBef>
                        <a:spcAft>
                          <a:spcPts val="0"/>
                        </a:spcAft>
                      </a:pPr>
                      <a:r>
                        <a:rPr lang="en-US" sz="1400" dirty="0">
                          <a:latin typeface="+mn-lt"/>
                          <a:ea typeface="Times New Roman"/>
                          <a:cs typeface="Times New Roman"/>
                        </a:rPr>
                        <a:t>372</a:t>
                      </a:r>
                      <a:endParaRPr lang="en-US" sz="1400" dirty="0">
                        <a:latin typeface="+mn-lt"/>
                        <a:ea typeface="Calibri"/>
                        <a:cs typeface="Times New Roman"/>
                      </a:endParaRPr>
                    </a:p>
                  </a:txBody>
                  <a:tcPr marL="76200" marR="76200" marT="19050" marB="19050">
                    <a:lnL>
                      <a:noFill/>
                    </a:lnL>
                    <a:lnR>
                      <a:noFill/>
                    </a:lnR>
                    <a:lnT>
                      <a:noFill/>
                    </a:lnT>
                    <a:lnB>
                      <a:noFill/>
                    </a:lnB>
                  </a:tcPr>
                </a:tc>
                <a:tc>
                  <a:txBody>
                    <a:bodyPr/>
                    <a:lstStyle/>
                    <a:p>
                      <a:pPr marL="0" marR="0" algn="r">
                        <a:lnSpc>
                          <a:spcPct val="115000"/>
                        </a:lnSpc>
                        <a:spcBef>
                          <a:spcPts val="0"/>
                        </a:spcBef>
                        <a:spcAft>
                          <a:spcPts val="0"/>
                        </a:spcAft>
                      </a:pPr>
                      <a:r>
                        <a:rPr lang="en-US" sz="1400" dirty="0">
                          <a:latin typeface="+mn-lt"/>
                          <a:ea typeface="Times New Roman"/>
                          <a:cs typeface="Times New Roman"/>
                        </a:rPr>
                        <a:t>87.5%</a:t>
                      </a:r>
                      <a:endParaRPr lang="en-US" sz="1400" dirty="0">
                        <a:latin typeface="+mn-lt"/>
                        <a:ea typeface="Calibri"/>
                        <a:cs typeface="Times New Roman"/>
                      </a:endParaRPr>
                    </a:p>
                  </a:txBody>
                  <a:tcPr marL="76200" marR="76200" marT="19050" marB="19050">
                    <a:lnL>
                      <a:noFill/>
                    </a:lnL>
                    <a:lnR>
                      <a:noFill/>
                    </a:lnR>
                    <a:lnT>
                      <a:noFill/>
                    </a:lnT>
                    <a:lnB>
                      <a:noFill/>
                    </a:lnB>
                  </a:tcPr>
                </a:tc>
              </a:tr>
              <a:tr h="280181">
                <a:tc>
                  <a:txBody>
                    <a:bodyPr/>
                    <a:lstStyle/>
                    <a:p>
                      <a:pPr marL="0" marR="0">
                        <a:lnSpc>
                          <a:spcPct val="115000"/>
                        </a:lnSpc>
                        <a:spcBef>
                          <a:spcPts val="0"/>
                        </a:spcBef>
                        <a:spcAft>
                          <a:spcPts val="0"/>
                        </a:spcAft>
                      </a:pPr>
                      <a:r>
                        <a:rPr lang="en-US" sz="1400" b="1">
                          <a:latin typeface="+mn-lt"/>
                          <a:ea typeface="Times New Roman"/>
                          <a:cs typeface="Times New Roman"/>
                        </a:rPr>
                        <a:t>Two or More Races</a:t>
                      </a:r>
                      <a:endParaRPr lang="en-US" sz="1400">
                        <a:latin typeface="+mn-lt"/>
                        <a:ea typeface="Calibri"/>
                        <a:cs typeface="Times New Roman"/>
                      </a:endParaRPr>
                    </a:p>
                  </a:txBody>
                  <a:tcPr marL="76200" marR="76200" marT="19050" marB="19050">
                    <a:lnL>
                      <a:noFill/>
                    </a:lnL>
                    <a:lnR>
                      <a:noFill/>
                    </a:lnR>
                    <a:lnT>
                      <a:noFill/>
                    </a:lnT>
                    <a:lnB>
                      <a:noFill/>
                    </a:lnB>
                  </a:tcPr>
                </a:tc>
                <a:tc>
                  <a:txBody>
                    <a:bodyPr/>
                    <a:lstStyle/>
                    <a:p>
                      <a:pPr marL="0" marR="0" algn="r">
                        <a:lnSpc>
                          <a:spcPct val="115000"/>
                        </a:lnSpc>
                        <a:spcBef>
                          <a:spcPts val="0"/>
                        </a:spcBef>
                        <a:spcAft>
                          <a:spcPts val="0"/>
                        </a:spcAft>
                      </a:pPr>
                      <a:r>
                        <a:rPr lang="en-US" sz="1400" dirty="0">
                          <a:latin typeface="+mn-lt"/>
                          <a:ea typeface="Times New Roman"/>
                          <a:cs typeface="Times New Roman"/>
                        </a:rPr>
                        <a:t>3</a:t>
                      </a:r>
                      <a:endParaRPr lang="en-US" sz="1400" dirty="0">
                        <a:latin typeface="+mn-lt"/>
                        <a:ea typeface="Calibri"/>
                        <a:cs typeface="Times New Roman"/>
                      </a:endParaRPr>
                    </a:p>
                  </a:txBody>
                  <a:tcPr marL="76200" marR="76200" marT="19050" marB="19050">
                    <a:lnL>
                      <a:noFill/>
                    </a:lnL>
                    <a:lnR>
                      <a:noFill/>
                    </a:lnR>
                    <a:lnT>
                      <a:noFill/>
                    </a:lnT>
                    <a:lnB>
                      <a:noFill/>
                    </a:lnB>
                  </a:tcPr>
                </a:tc>
                <a:tc>
                  <a:txBody>
                    <a:bodyPr/>
                    <a:lstStyle/>
                    <a:p>
                      <a:pPr marL="0" marR="0" algn="r">
                        <a:lnSpc>
                          <a:spcPct val="115000"/>
                        </a:lnSpc>
                        <a:spcBef>
                          <a:spcPts val="0"/>
                        </a:spcBef>
                        <a:spcAft>
                          <a:spcPts val="0"/>
                        </a:spcAft>
                      </a:pPr>
                      <a:r>
                        <a:rPr lang="en-US" sz="1400" dirty="0">
                          <a:latin typeface="+mn-lt"/>
                          <a:ea typeface="Times New Roman"/>
                          <a:cs typeface="Times New Roman"/>
                        </a:rPr>
                        <a:t>0.7%</a:t>
                      </a:r>
                      <a:endParaRPr lang="en-US" sz="1400" dirty="0">
                        <a:latin typeface="+mn-lt"/>
                        <a:ea typeface="Calibri"/>
                        <a:cs typeface="Times New Roman"/>
                      </a:endParaRPr>
                    </a:p>
                  </a:txBody>
                  <a:tcPr marL="76200" marR="76200" marT="19050" marB="19050">
                    <a:lnL>
                      <a:noFill/>
                    </a:lnL>
                    <a:lnR>
                      <a:noFill/>
                    </a:lnR>
                    <a:lnT>
                      <a:noFill/>
                    </a:lnT>
                    <a:lnB>
                      <a:noFill/>
                    </a:lnB>
                  </a:tcPr>
                </a:tc>
              </a:tr>
              <a:tr h="280181">
                <a:tc>
                  <a:txBody>
                    <a:bodyPr/>
                    <a:lstStyle/>
                    <a:p>
                      <a:pPr marL="0" marR="0">
                        <a:lnSpc>
                          <a:spcPct val="115000"/>
                        </a:lnSpc>
                        <a:spcBef>
                          <a:spcPts val="0"/>
                        </a:spcBef>
                        <a:spcAft>
                          <a:spcPts val="0"/>
                        </a:spcAft>
                      </a:pPr>
                      <a:r>
                        <a:rPr lang="en-US" sz="1400" b="1" dirty="0">
                          <a:latin typeface="+mn-lt"/>
                          <a:ea typeface="Times New Roman"/>
                          <a:cs typeface="Times New Roman"/>
                        </a:rPr>
                        <a:t>All Students</a:t>
                      </a:r>
                      <a:endParaRPr lang="en-US" sz="1400" dirty="0">
                        <a:latin typeface="+mn-lt"/>
                        <a:ea typeface="Calibri"/>
                        <a:cs typeface="Times New Roman"/>
                      </a:endParaRPr>
                    </a:p>
                  </a:txBody>
                  <a:tcPr marL="76200" marR="76200" marT="19050" marB="19050">
                    <a:lnL>
                      <a:noFill/>
                    </a:lnL>
                    <a:lnR>
                      <a:noFill/>
                    </a:lnR>
                    <a:lnT>
                      <a:noFill/>
                    </a:lnT>
                    <a:lnB>
                      <a:noFill/>
                    </a:lnB>
                  </a:tcPr>
                </a:tc>
                <a:tc>
                  <a:txBody>
                    <a:bodyPr/>
                    <a:lstStyle/>
                    <a:p>
                      <a:pPr marL="0" marR="0" algn="r">
                        <a:lnSpc>
                          <a:spcPct val="115000"/>
                        </a:lnSpc>
                        <a:spcBef>
                          <a:spcPts val="0"/>
                        </a:spcBef>
                        <a:spcAft>
                          <a:spcPts val="0"/>
                        </a:spcAft>
                      </a:pPr>
                      <a:r>
                        <a:rPr lang="en-US" sz="1400" dirty="0">
                          <a:latin typeface="+mn-lt"/>
                          <a:ea typeface="Times New Roman"/>
                          <a:cs typeface="Times New Roman"/>
                        </a:rPr>
                        <a:t>425</a:t>
                      </a:r>
                      <a:endParaRPr lang="en-US" sz="1400" dirty="0">
                        <a:latin typeface="+mn-lt"/>
                        <a:ea typeface="Calibri"/>
                        <a:cs typeface="Times New Roman"/>
                      </a:endParaRPr>
                    </a:p>
                  </a:txBody>
                  <a:tcPr marL="76200" marR="76200" marT="19050" marB="19050">
                    <a:lnL>
                      <a:noFill/>
                    </a:lnL>
                    <a:lnR>
                      <a:noFill/>
                    </a:lnR>
                    <a:lnT>
                      <a:noFill/>
                    </a:lnT>
                    <a:lnB>
                      <a:noFill/>
                    </a:lnB>
                  </a:tcPr>
                </a:tc>
                <a:tc>
                  <a:txBody>
                    <a:bodyPr/>
                    <a:lstStyle/>
                    <a:p>
                      <a:pPr marL="0" marR="0" algn="r">
                        <a:lnSpc>
                          <a:spcPct val="115000"/>
                        </a:lnSpc>
                        <a:spcBef>
                          <a:spcPts val="0"/>
                        </a:spcBef>
                        <a:spcAft>
                          <a:spcPts val="0"/>
                        </a:spcAft>
                      </a:pPr>
                      <a:r>
                        <a:rPr lang="en-US" sz="1400" dirty="0">
                          <a:latin typeface="+mn-lt"/>
                          <a:ea typeface="Times New Roman"/>
                          <a:cs typeface="Times New Roman"/>
                        </a:rPr>
                        <a:t>100.0%</a:t>
                      </a:r>
                      <a:endParaRPr lang="en-US" sz="1400" dirty="0">
                        <a:latin typeface="+mn-lt"/>
                        <a:ea typeface="Calibri"/>
                        <a:cs typeface="Times New Roman"/>
                      </a:endParaRPr>
                    </a:p>
                  </a:txBody>
                  <a:tcPr marL="76200" marR="76200" marT="19050" marB="19050">
                    <a:lnL>
                      <a:noFill/>
                    </a:lnL>
                    <a:lnR>
                      <a:noFill/>
                    </a:lnR>
                    <a:lnT>
                      <a:noFill/>
                    </a:lnT>
                    <a:lnB>
                      <a:noFill/>
                    </a:lnB>
                  </a:tcPr>
                </a:tc>
              </a:tr>
            </a:tbl>
          </a:graphicData>
        </a:graphic>
      </p:graphicFrame>
      <p:sp>
        <p:nvSpPr>
          <p:cNvPr id="10" name="TextBox 9"/>
          <p:cNvSpPr txBox="1"/>
          <p:nvPr/>
        </p:nvSpPr>
        <p:spPr>
          <a:xfrm>
            <a:off x="5218444" y="2438400"/>
            <a:ext cx="2895600" cy="381000"/>
          </a:xfrm>
          <a:prstGeom prst="rect">
            <a:avLst/>
          </a:prstGeom>
          <a:noFill/>
        </p:spPr>
        <p:txBody>
          <a:bodyPr wrap="square" rtlCol="0">
            <a:spAutoFit/>
          </a:bodyPr>
          <a:lstStyle/>
          <a:p>
            <a:pPr algn="ctr"/>
            <a:r>
              <a:rPr lang="en-US" b="1" dirty="0" smtClean="0"/>
              <a:t>School B (Outstate)</a:t>
            </a:r>
            <a:endParaRPr lang="en-US" b="1"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153400" cy="6172200"/>
          </a:xfrm>
        </p:spPr>
        <p:txBody>
          <a:bodyPr>
            <a:normAutofit fontScale="92500" lnSpcReduction="10000"/>
          </a:bodyPr>
          <a:lstStyle/>
          <a:p>
            <a:pPr marL="0" indent="0">
              <a:buNone/>
            </a:pPr>
            <a:r>
              <a:rPr lang="en-US" sz="2800" b="1" dirty="0" smtClean="0"/>
              <a:t>Step 2 – LISTEN </a:t>
            </a:r>
            <a:r>
              <a:rPr lang="en-US" sz="1600" b="1" dirty="0" smtClean="0"/>
              <a:t>(part one)</a:t>
            </a:r>
          </a:p>
          <a:p>
            <a:r>
              <a:rPr lang="en-US" sz="2800" dirty="0" smtClean="0"/>
              <a:t>Once a classroom is matched, a very basic exchange begins  </a:t>
            </a:r>
          </a:p>
          <a:p>
            <a:pPr lvl="1"/>
            <a:r>
              <a:rPr lang="en-US" sz="2400" dirty="0" smtClean="0"/>
              <a:t>Each student puts together a one page bio of base information (pictures, favorite foods, hobbies, activities, movies, music, </a:t>
            </a:r>
            <a:r>
              <a:rPr lang="en-US" sz="2400" dirty="0" err="1" smtClean="0"/>
              <a:t>etc</a:t>
            </a:r>
            <a:r>
              <a:rPr lang="en-US" sz="2400" dirty="0" smtClean="0"/>
              <a:t>)</a:t>
            </a:r>
          </a:p>
          <a:p>
            <a:pPr lvl="1"/>
            <a:r>
              <a:rPr lang="en-US" sz="2400" dirty="0" smtClean="0"/>
              <a:t>The students develop a list of base level questions to ask the other class/school focused on their school, town or city, climate of the area, etc.</a:t>
            </a:r>
          </a:p>
          <a:p>
            <a:r>
              <a:rPr lang="en-US" sz="2800" dirty="0" smtClean="0"/>
              <a:t>Once this information is shared with each others schools</a:t>
            </a:r>
          </a:p>
          <a:p>
            <a:pPr lvl="1"/>
            <a:r>
              <a:rPr lang="en-US" sz="2400" dirty="0" smtClean="0"/>
              <a:t>Online link created  (Moodle, Schoology, Google, Skype, Facetime, etc.)</a:t>
            </a:r>
          </a:p>
          <a:p>
            <a:r>
              <a:rPr lang="en-US" sz="2800" dirty="0" smtClean="0"/>
              <a:t>Classrooms would then make a once a week (preferred) commitment to connect with and learn about each other</a:t>
            </a:r>
          </a:p>
          <a:p>
            <a:pPr lvl="1"/>
            <a:r>
              <a:rPr lang="en-US" sz="2400" dirty="0" smtClean="0"/>
              <a:t>This gives each student a chance to </a:t>
            </a:r>
            <a:r>
              <a:rPr lang="en-US" sz="2400" b="1" dirty="0" smtClean="0"/>
              <a:t>listen</a:t>
            </a:r>
            <a:r>
              <a:rPr lang="en-US" sz="2400" dirty="0" smtClean="0"/>
              <a:t> about the lives of others.</a:t>
            </a:r>
            <a:endParaRPr lang="en-US" sz="2400"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  </a:t>
            </a:r>
            <a:endParaRPr lang="en-US" dirty="0"/>
          </a:p>
        </p:txBody>
      </p:sp>
      <p:sp>
        <p:nvSpPr>
          <p:cNvPr id="3" name="Content Placeholder 2"/>
          <p:cNvSpPr>
            <a:spLocks noGrp="1"/>
          </p:cNvSpPr>
          <p:nvPr>
            <p:ph idx="1"/>
          </p:nvPr>
        </p:nvSpPr>
        <p:spPr>
          <a:xfrm>
            <a:off x="533400" y="762000"/>
            <a:ext cx="7924800" cy="5257800"/>
          </a:xfrm>
        </p:spPr>
        <p:txBody>
          <a:bodyPr>
            <a:normAutofit/>
          </a:bodyPr>
          <a:lstStyle/>
          <a:p>
            <a:pPr marL="0" indent="0">
              <a:buNone/>
            </a:pPr>
            <a:r>
              <a:rPr lang="en-US" sz="2800" b="1" dirty="0" smtClean="0"/>
              <a:t>Step 2 - LISTEN</a:t>
            </a:r>
            <a:r>
              <a:rPr lang="en-US" sz="3000" b="1" dirty="0" smtClean="0"/>
              <a:t> </a:t>
            </a:r>
            <a:r>
              <a:rPr lang="en-US" sz="1600" b="1" dirty="0" smtClean="0"/>
              <a:t>(part 2)</a:t>
            </a:r>
          </a:p>
          <a:p>
            <a:pPr marL="0" indent="0">
              <a:buNone/>
            </a:pPr>
            <a:r>
              <a:rPr lang="en-US" sz="2800" dirty="0" smtClean="0"/>
              <a:t>After the two classes/schools have established a relationship the questions begin to go deeper.</a:t>
            </a:r>
          </a:p>
          <a:p>
            <a:pPr lvl="1"/>
            <a:r>
              <a:rPr lang="en-US" sz="2400" dirty="0" smtClean="0"/>
              <a:t>What has shaped the community (ethnic and religious background, economics/job opportunities, etc.)?</a:t>
            </a:r>
          </a:p>
          <a:p>
            <a:pPr lvl="1"/>
            <a:r>
              <a:rPr lang="en-US" sz="2400" dirty="0"/>
              <a:t>W</a:t>
            </a:r>
            <a:r>
              <a:rPr lang="en-US" sz="2400" dirty="0" smtClean="0"/>
              <a:t>hat are the perceptions each others communities, who are their role models, and so on?  </a:t>
            </a:r>
          </a:p>
          <a:p>
            <a:pPr lvl="1"/>
            <a:r>
              <a:rPr lang="en-US" sz="2400" dirty="0" smtClean="0"/>
              <a:t>The students would be coached in advance about how to respectfully ask harder questions.  </a:t>
            </a:r>
            <a:r>
              <a:rPr lang="en-US" sz="2400" i="1" dirty="0" smtClean="0"/>
              <a:t>The most important part of this dialogue would be listening to each other without making quick or unfounded judgments. </a:t>
            </a:r>
            <a:endParaRPr lang="en-US" sz="2400" i="1"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SLIDE_COUNT" val="1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13998</TotalTime>
  <Words>972</Words>
  <Application>Microsoft Office PowerPoint</Application>
  <PresentationFormat>On-screen Show (4:3)</PresentationFormat>
  <Paragraphs>115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Reach Listen Learn Lead (RLLL)</vt:lpstr>
      <vt:lpstr>Why we need “Reach, Listen, Learn, Lead”?</vt:lpstr>
      <vt:lpstr>Slide 3</vt:lpstr>
      <vt:lpstr>Slide 4</vt:lpstr>
      <vt:lpstr>Slide 5</vt:lpstr>
      <vt:lpstr>Reach, Listen, Learn, Lead (RLLL)</vt:lpstr>
      <vt:lpstr>How does RLLL work ?</vt:lpstr>
      <vt:lpstr>Slide 8</vt:lpstr>
      <vt:lpstr>  </vt:lpstr>
      <vt:lpstr>Slide 10</vt:lpstr>
      <vt:lpstr>Slide 11</vt:lpstr>
      <vt:lpstr>Benefits and Outcomes of RLLL</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Brownwall Office</dc:creator>
  <cp:lastModifiedBy>Brownwall Office</cp:lastModifiedBy>
  <cp:revision>203</cp:revision>
  <dcterms:created xsi:type="dcterms:W3CDTF">2017-01-13T18:09:54Z</dcterms:created>
  <dcterms:modified xsi:type="dcterms:W3CDTF">2017-02-08T02:45:12Z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1A6029F4-88AE-4D52-A411-B94596AD9318</vt:lpwstr>
  </property>
  <property fmtid="{D5CDD505-2E9C-101B-9397-08002B2CF9AE}" pid="3" name="ArticulatePath">
    <vt:lpwstr>Presentation1</vt:lpwstr>
  </property>
</Properties>
</file>